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794760" cy="6858000"/>
          </a:xfrm>
          <a:prstGeom prst="rect">
            <a:avLst/>
          </a:prstGeom>
          <a:solidFill>
            <a:srgbClr val="1A395B"/>
          </a:solidFill>
          <a:ln w="10160">
            <a:solidFill>
              <a:srgbClr val="1A39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lessandro_headsho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928" y="603504"/>
            <a:ext cx="1938528" cy="193852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6928" y="2816352"/>
            <a:ext cx="2743200" cy="34747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1850" b="1">
                <a:solidFill>
                  <a:srgbClr val="FFFFFF"/>
                </a:solidFill>
                <a:latin typeface="Aptos"/>
              </a:rPr>
              <a:t>ALESSANDRO CICCHETTI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3584448"/>
            <a:ext cx="2816352" cy="7132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1040" b="1">
                <a:solidFill>
                  <a:srgbClr val="ECC57E"/>
                </a:solidFill>
                <a:latin typeface="Aptos"/>
              </a:rPr>
              <a:t>Esperienze executive
Esperienze selezionate alla base del
profilo di creazione di valore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4690872"/>
            <a:ext cx="2697480" cy="74980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1010" b="0">
                <a:solidFill>
                  <a:srgbClr val="FFFFFF"/>
                </a:solidFill>
                <a:latin typeface="Aptos"/>
              </a:rPr>
              <a:t>Oltre 30 anni tra largo consumo, automotive, moda, retail del lusso e investimenti.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5797296"/>
            <a:ext cx="2697480" cy="21945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880" b="1">
                <a:solidFill>
                  <a:srgbClr val="CDDCEB"/>
                </a:solidFill>
                <a:latin typeface="Aptos"/>
              </a:rPr>
              <a:t>Strategia · Esecuzione · Persone · Numeri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297680" y="713232"/>
            <a:ext cx="6931152" cy="411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2700" b="1">
                <a:solidFill>
                  <a:srgbClr val="1A395B"/>
                </a:solidFill>
                <a:latin typeface="Aptos"/>
              </a:rPr>
              <a:t>Esperienze executive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15968" y="1298448"/>
            <a:ext cx="6583680" cy="512064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1520" b="1">
                <a:solidFill>
                  <a:srgbClr val="BE8D44"/>
                </a:solidFill>
                <a:latin typeface="Aptos"/>
              </a:rPr>
              <a:t>Il profilo sintetizza le competenze.
Questi casi mostrano dove sono state sviluppate, applicate e dimostrate.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15968" y="2212848"/>
            <a:ext cx="6876288" cy="1938528"/>
          </a:xfrm>
          <a:prstGeom prst="roundRect">
            <a:avLst/>
          </a:prstGeom>
          <a:solidFill>
            <a:srgbClr val="F3F6F9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90288" y="2468880"/>
            <a:ext cx="6309360" cy="1828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940" b="1">
                <a:solidFill>
                  <a:srgbClr val="BE8D44"/>
                </a:solidFill>
                <a:latin typeface="Aptos"/>
              </a:rPr>
              <a:t>COME LEGGERE QUESTO DOCUMENTO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0288" y="2798064"/>
            <a:ext cx="6291072" cy="10789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1100" b="0">
                <a:solidFill>
                  <a:srgbClr val="343D48"/>
                </a:solidFill>
                <a:latin typeface="Aptos"/>
              </a:rPr>
              <a:t>Ogni caso parte da una sfida manageriale reale, identifica le competenze necessarie e mostra come la strategia sia stata tradotta in esecuzione e risultati misurabili.
L’obiettivo è rendere visibile il modello di leadership ricorrente attraverso le esperienze, oltre la cronologia del CV.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15968" y="4498848"/>
            <a:ext cx="2103120" cy="109728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462272" y="4681728"/>
            <a:ext cx="1792224" cy="1645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900" b="1">
                <a:solidFill>
                  <a:srgbClr val="BE8D44"/>
                </a:solidFill>
                <a:latin typeface="Aptos"/>
              </a:rPr>
              <a:t>SFIDA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62272" y="5010912"/>
            <a:ext cx="1792224" cy="36576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969" b="1">
                <a:solidFill>
                  <a:srgbClr val="1A395B"/>
                </a:solidFill>
                <a:latin typeface="Aptos"/>
              </a:rPr>
              <a:t>La situazione aziendale da affrontare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620256" y="4498848"/>
            <a:ext cx="2103120" cy="109728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766560" y="4681728"/>
            <a:ext cx="1792224" cy="1645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900" b="1">
                <a:solidFill>
                  <a:srgbClr val="BE8D44"/>
                </a:solidFill>
                <a:latin typeface="Aptos"/>
              </a:rPr>
              <a:t>ESECUZIONE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766560" y="5010912"/>
            <a:ext cx="1792224" cy="36576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969" b="1">
                <a:solidFill>
                  <a:srgbClr val="1A395B"/>
                </a:solidFill>
                <a:latin typeface="Aptos"/>
              </a:rPr>
              <a:t>Le attività guidate e i cambiamenti realizzati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924544" y="4498848"/>
            <a:ext cx="2103120" cy="109728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070848" y="4681728"/>
            <a:ext cx="1792224" cy="1645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900" b="1">
                <a:solidFill>
                  <a:srgbClr val="BE8D44"/>
                </a:solidFill>
                <a:latin typeface="Aptos"/>
              </a:rPr>
              <a:t>IMPATTO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070848" y="5010912"/>
            <a:ext cx="1792224" cy="36576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969" b="1">
                <a:solidFill>
                  <a:srgbClr val="1A395B"/>
                </a:solidFill>
                <a:latin typeface="Aptos"/>
              </a:rPr>
              <a:t>Ciò che l’esperienza dimostra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315968" y="5852160"/>
            <a:ext cx="6894576" cy="438912"/>
          </a:xfrm>
          <a:prstGeom prst="roundRect">
            <a:avLst/>
          </a:prstGeom>
          <a:solidFill>
            <a:srgbClr val="1A395B"/>
          </a:solidFill>
          <a:ln w="10160">
            <a:solidFill>
              <a:srgbClr val="1A39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35424" y="5952744"/>
            <a:ext cx="6446520" cy="2011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/>
            <a:r>
              <a:rPr sz="1019" b="1">
                <a:solidFill>
                  <a:srgbClr val="FFFFFF"/>
                </a:solidFill>
                <a:latin typeface="Aptos"/>
              </a:rPr>
              <a:t>Porto un sistema replicabile di creazione di valore, costruito attraverso le mie esperienze.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5" name="TextBox 4"/>
          <p:cNvSpPr txBox="1"/>
          <p:nvPr/>
        </p:nvSpPr>
        <p:spPr>
          <a:xfrm>
            <a:off x="585216" y="731520"/>
            <a:ext cx="10835640" cy="21031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1040" b="1">
                <a:solidFill>
                  <a:srgbClr val="4881AE"/>
                </a:solidFill>
                <a:latin typeface="Aptos"/>
              </a:rPr>
              <a:t>Dalla conoscenza del consumatore all’innovazione di categoria e commerciale</a:t>
            </a:r>
          </a:p>
        </p:txBody>
      </p:sp>
      <p:sp>
        <p:nvSpPr>
          <p:cNvPr id="6" name="Rectangle 5"/>
          <p:cNvSpPr/>
          <p:nvPr/>
        </p:nvSpPr>
        <p:spPr>
          <a:xfrm>
            <a:off x="585216" y="1005840"/>
            <a:ext cx="10972800" cy="16459"/>
          </a:xfrm>
          <a:prstGeom prst="rect">
            <a:avLst/>
          </a:prstGeom>
          <a:solidFill>
            <a:srgbClr val="C6D0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247120" y="310896"/>
            <a:ext cx="256032" cy="12801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/>
            <a:r>
              <a:rPr sz="700" b="0">
                <a:solidFill>
                  <a:srgbClr val="67717C"/>
                </a:solidFill>
                <a:latin typeface="Aptos"/>
              </a:rPr>
              <a:t>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75488" y="1298448"/>
            <a:ext cx="1444752" cy="484632"/>
          </a:xfrm>
          <a:prstGeom prst="roundRect">
            <a:avLst/>
          </a:prstGeom>
          <a:solidFill>
            <a:srgbClr val="1A395B"/>
          </a:solidFill>
          <a:ln w="10160">
            <a:solidFill>
              <a:srgbClr val="1A39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48640" y="1353312"/>
            <a:ext cx="1298448" cy="39319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710" b="1">
                <a:solidFill>
                  <a:srgbClr val="FFFFFF"/>
                </a:solidFill>
                <a:latin typeface="Aptos"/>
              </a:rPr>
              <a:t>Conoscenza del consumatore e
del mercato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75488" y="1856231"/>
            <a:ext cx="1444752" cy="484632"/>
          </a:xfrm>
          <a:prstGeom prst="roundRect">
            <a:avLst/>
          </a:prstGeom>
          <a:solidFill>
            <a:srgbClr val="F3F6F9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48640" y="1911095"/>
            <a:ext cx="1298448" cy="39319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710" b="1">
                <a:solidFill>
                  <a:srgbClr val="67717C"/>
                </a:solidFill>
                <a:latin typeface="Aptos"/>
              </a:rPr>
              <a:t>Trasformazione, organizzazione e
cultura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75488" y="2414015"/>
            <a:ext cx="1444752" cy="484632"/>
          </a:xfrm>
          <a:prstGeom prst="roundRect">
            <a:avLst/>
          </a:prstGeom>
          <a:solidFill>
            <a:srgbClr val="F3F6F9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48640" y="2468879"/>
            <a:ext cx="1298448" cy="39319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710" b="1">
                <a:solidFill>
                  <a:srgbClr val="67717C"/>
                </a:solidFill>
                <a:latin typeface="Aptos"/>
              </a:rPr>
              <a:t>Brand, sport e
piattaforme media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75488" y="2971800"/>
            <a:ext cx="1444752" cy="484632"/>
          </a:xfrm>
          <a:prstGeom prst="roundRect">
            <a:avLst/>
          </a:prstGeom>
          <a:solidFill>
            <a:srgbClr val="F3F6F9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48640" y="3026664"/>
            <a:ext cx="1298448" cy="39319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710" b="1">
                <a:solidFill>
                  <a:srgbClr val="67717C"/>
                </a:solidFill>
                <a:latin typeface="Aptos"/>
              </a:rPr>
              <a:t>Integrazione e
distribuzione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75488" y="3529584"/>
            <a:ext cx="1444752" cy="484632"/>
          </a:xfrm>
          <a:prstGeom prst="roundRect">
            <a:avLst/>
          </a:prstGeom>
          <a:solidFill>
            <a:srgbClr val="F3F6F9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3584448"/>
            <a:ext cx="1298448" cy="39319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710" b="1">
                <a:solidFill>
                  <a:srgbClr val="67717C"/>
                </a:solidFill>
                <a:latin typeface="Aptos"/>
              </a:rPr>
              <a:t>Architettura dei brand e
gestione del portafoglio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75488" y="4087368"/>
            <a:ext cx="1444752" cy="484632"/>
          </a:xfrm>
          <a:prstGeom prst="roundRect">
            <a:avLst/>
          </a:prstGeom>
          <a:solidFill>
            <a:srgbClr val="F3F6F9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48640" y="4142231"/>
            <a:ext cx="1298448" cy="39319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710" b="1">
                <a:solidFill>
                  <a:srgbClr val="67717C"/>
                </a:solidFill>
                <a:latin typeface="Aptos"/>
              </a:rPr>
              <a:t>Leadership multibrand nel premium e
nel lusso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75488" y="4645152"/>
            <a:ext cx="1444752" cy="484632"/>
          </a:xfrm>
          <a:prstGeom prst="roundRect">
            <a:avLst/>
          </a:prstGeom>
          <a:solidFill>
            <a:srgbClr val="F3F6F9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48640" y="4700016"/>
            <a:ext cx="1298448" cy="39319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710" b="1">
                <a:solidFill>
                  <a:srgbClr val="67717C"/>
                </a:solidFill>
                <a:latin typeface="Aptos"/>
              </a:rPr>
              <a:t>CRM, dati, digitale e
omnicanalità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75488" y="5202936"/>
            <a:ext cx="1444752" cy="484632"/>
          </a:xfrm>
          <a:prstGeom prst="roundRect">
            <a:avLst/>
          </a:prstGeom>
          <a:solidFill>
            <a:srgbClr val="1A395B"/>
          </a:solidFill>
          <a:ln w="10160">
            <a:solidFill>
              <a:srgbClr val="1A39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48640" y="5257799"/>
            <a:ext cx="1298448" cy="39319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710" b="1">
                <a:solidFill>
                  <a:srgbClr val="FFFFFF"/>
                </a:solidFill>
                <a:latin typeface="Aptos"/>
              </a:rPr>
              <a:t>Gestione delle performance e
disciplina operativa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475488" y="5760720"/>
            <a:ext cx="1444752" cy="484632"/>
          </a:xfrm>
          <a:prstGeom prst="roundRect">
            <a:avLst/>
          </a:prstGeom>
          <a:solidFill>
            <a:srgbClr val="F3F6F9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548640" y="5815583"/>
            <a:ext cx="1298448" cy="39319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710" b="1">
                <a:solidFill>
                  <a:srgbClr val="67717C"/>
                </a:solidFill>
                <a:latin typeface="Aptos"/>
              </a:rPr>
              <a:t>Allocazione del capitale, M&amp;A, governance e
creazione di valore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2103120" y="1298448"/>
            <a:ext cx="9509760" cy="438912"/>
          </a:xfrm>
          <a:prstGeom prst="roundRect">
            <a:avLst/>
          </a:prstGeom>
          <a:solidFill>
            <a:srgbClr val="E5EDF5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2286000" y="1408176"/>
            <a:ext cx="9144000" cy="17373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/>
            <a:r>
              <a:rPr sz="890" b="1">
                <a:solidFill>
                  <a:srgbClr val="1A395B"/>
                </a:solidFill>
                <a:latin typeface="Aptos"/>
              </a:rPr>
              <a:t>1989–1997 | Brand e trade marketing, direzione marketing e guida mondiale della categoria detergenti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2103120" y="1920240"/>
            <a:ext cx="2834640" cy="2340864"/>
          </a:xfrm>
          <a:prstGeom prst="roundRect">
            <a:avLst/>
          </a:prstGeom>
          <a:solidFill>
            <a:srgbClr val="F3F6F9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2267712" y="2112264"/>
            <a:ext cx="2505456" cy="1645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869" b="1">
                <a:solidFill>
                  <a:srgbClr val="BE8D44"/>
                </a:solidFill>
                <a:latin typeface="Aptos"/>
              </a:rPr>
              <a:t>SFIDA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267712" y="2450592"/>
            <a:ext cx="2505456" cy="1554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900" b="0">
                <a:solidFill>
                  <a:srgbClr val="343D48"/>
                </a:solidFill>
                <a:latin typeface="Aptos"/>
              </a:rPr>
              <a:t>Generare crescita in categorie dei beni di largo consumo molto competitive, dove comportamento dei consumatori, economia dei distributori, prezzi e cicli di innovazione interagiscono continuamente.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5230368" y="1920240"/>
            <a:ext cx="2834640" cy="2340864"/>
          </a:xfrm>
          <a:prstGeom prst="roundRect">
            <a:avLst/>
          </a:prstGeom>
          <a:solidFill>
            <a:srgbClr val="F3F6F9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394959" y="2112264"/>
            <a:ext cx="2505456" cy="1645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869" b="1">
                <a:solidFill>
                  <a:srgbClr val="BE8D44"/>
                </a:solidFill>
                <a:latin typeface="Aptos"/>
              </a:rPr>
              <a:t>COSA HO GUIDATO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394959" y="2450592"/>
            <a:ext cx="2505456" cy="1554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900" b="0">
                <a:solidFill>
                  <a:srgbClr val="343D48"/>
                </a:solidFill>
                <a:latin typeface="Aptos"/>
              </a:rPr>
              <a:t>Ho applicato un approccio rigoroso alla conoscenza del consumatore e alla gestione delle categorie: lancio di nuovi formati nei detergenti, risposta alle marche del distributore attraverso l’architettura dei prezzi e diffusione dell’innovazione europea attraverso i canali commerciali.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8357616" y="1920240"/>
            <a:ext cx="2834640" cy="2340864"/>
          </a:xfrm>
          <a:prstGeom prst="roundRect">
            <a:avLst/>
          </a:prstGeom>
          <a:solidFill>
            <a:srgbClr val="F3F6F9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522208" y="2112264"/>
            <a:ext cx="2505456" cy="1645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869" b="1">
                <a:solidFill>
                  <a:srgbClr val="BE8D44"/>
                </a:solidFill>
                <a:latin typeface="Aptos"/>
              </a:rPr>
              <a:t>IMPATTO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522208" y="2450592"/>
            <a:ext cx="2505456" cy="1554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900" b="0">
                <a:solidFill>
                  <a:srgbClr val="343D48"/>
                </a:solidFill>
                <a:latin typeface="Aptos"/>
              </a:rPr>
              <a:t>Ho tradotto la conoscenza del consumatore in decisioni su prodotti, portafoglio, prezzi e canali, modificando le dinamiche di categoria e favorendo l’adozione da parte dei distributori.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2103120" y="4498848"/>
            <a:ext cx="3084576" cy="713232"/>
          </a:xfrm>
          <a:prstGeom prst="roundRect">
            <a:avLst/>
          </a:prstGeom>
          <a:solidFill>
            <a:srgbClr val="E5EDF5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2148839" y="4599432"/>
            <a:ext cx="2993136" cy="21031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/>
            <a:r>
              <a:rPr sz="1360" b="1">
                <a:solidFill>
                  <a:srgbClr val="1A395B"/>
                </a:solidFill>
                <a:latin typeface="Aptos"/>
              </a:rPr>
              <a:t>+6 punti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167127" y="4901184"/>
            <a:ext cx="2956560" cy="2011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/>
            <a:r>
              <a:rPr sz="760" b="0">
                <a:solidFill>
                  <a:srgbClr val="67717C"/>
                </a:solidFill>
                <a:latin typeface="Aptos"/>
              </a:rPr>
              <a:t>Quota di mercato Henkel in Europa dopo il lancio del gel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5315712" y="4498848"/>
            <a:ext cx="3084576" cy="713232"/>
          </a:xfrm>
          <a:prstGeom prst="roundRect">
            <a:avLst/>
          </a:prstGeom>
          <a:solidFill>
            <a:srgbClr val="E5EDF5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5361432" y="4599432"/>
            <a:ext cx="2993136" cy="21031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/>
            <a:r>
              <a:rPr sz="1360" b="1">
                <a:solidFill>
                  <a:srgbClr val="1A395B"/>
                </a:solidFill>
                <a:latin typeface="Aptos"/>
              </a:rPr>
              <a:t>15% → circa 50%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379720" y="4901184"/>
            <a:ext cx="2956560" cy="2011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/>
            <a:r>
              <a:rPr sz="760" b="0">
                <a:solidFill>
                  <a:srgbClr val="67717C"/>
                </a:solidFill>
                <a:latin typeface="Aptos"/>
              </a:rPr>
              <a:t>Quota dei detergenti liquidi nella categoria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8528304" y="4498848"/>
            <a:ext cx="3084576" cy="713232"/>
          </a:xfrm>
          <a:prstGeom prst="roundRect">
            <a:avLst/>
          </a:prstGeom>
          <a:solidFill>
            <a:srgbClr val="E5EDF5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8574024" y="4599432"/>
            <a:ext cx="2993136" cy="21031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/>
            <a:r>
              <a:rPr sz="1360" b="1">
                <a:solidFill>
                  <a:srgbClr val="1A395B"/>
                </a:solidFill>
                <a:latin typeface="Aptos"/>
              </a:rPr>
              <a:t>Scala europea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592312" y="4901184"/>
            <a:ext cx="2956560" cy="2011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/>
            <a:r>
              <a:rPr sz="760" b="0">
                <a:solidFill>
                  <a:srgbClr val="67717C"/>
                </a:solidFill>
                <a:latin typeface="Aptos"/>
              </a:rPr>
              <a:t>Marche del distributore e architettura dei prezzi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2103120" y="5449824"/>
            <a:ext cx="9509760" cy="658368"/>
          </a:xfrm>
          <a:prstGeom prst="roundRect">
            <a:avLst/>
          </a:prstGeom>
          <a:solidFill>
            <a:srgbClr val="1A395B"/>
          </a:solidFill>
          <a:ln w="10160">
            <a:solidFill>
              <a:srgbClr val="1A39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2304288" y="5550408"/>
            <a:ext cx="1463040" cy="146304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800" b="1">
                <a:solidFill>
                  <a:srgbClr val="ECC57E"/>
                </a:solidFill>
                <a:latin typeface="Aptos"/>
              </a:rPr>
              <a:t>COSA DIMOSTRA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703320" y="5522976"/>
            <a:ext cx="7680960" cy="38404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930" b="1">
                <a:solidFill>
                  <a:srgbClr val="FFFFFF"/>
                </a:solidFill>
                <a:latin typeface="Aptos"/>
              </a:rPr>
              <a:t>La conoscenza del consumatore conta quando cambia prodotti, assortimento, prezzi e comportamenti dei canali, ed è accompagnata da una rigorosa disciplina commerciale.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566928" y="6510528"/>
            <a:ext cx="10972800" cy="10972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620" b="0">
                <a:solidFill>
                  <a:srgbClr val="67717C"/>
                </a:solidFill>
                <a:latin typeface="Aptos"/>
              </a:rPr>
              <a:t>Esperienze executive | Alessandro Cicchetti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566928" y="237744"/>
            <a:ext cx="10561320" cy="384048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2000" b="1">
                <a:solidFill>
                  <a:srgbClr val="1A395B"/>
                </a:solidFill>
                <a:latin typeface="Aptos"/>
              </a:rPr>
              <a:t>Caso 1  |  </a:t>
            </a:r>
            <a:r>
              <a:rPr sz="1080" b="1">
                <a:solidFill>
                  <a:srgbClr val="BE8D44"/>
                </a:solidFill>
                <a:latin typeface="Aptos"/>
              </a:rPr>
              <a:t>BENI DI LARGO CONSUMO  |  </a:t>
            </a:r>
            <a:r>
              <a:rPr sz="1800" b="1">
                <a:solidFill>
                  <a:srgbClr val="1A395B"/>
                </a:solidFill>
                <a:latin typeface="Aptos"/>
              </a:rPr>
              <a:t>P&amp;G, Reckitt Benckiser, Henkel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5" name="TextBox 4"/>
          <p:cNvSpPr txBox="1"/>
          <p:nvPr/>
        </p:nvSpPr>
        <p:spPr>
          <a:xfrm>
            <a:off x="585216" y="731520"/>
            <a:ext cx="10835640" cy="21031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1040" b="1">
                <a:solidFill>
                  <a:srgbClr val="4881AE"/>
                </a:solidFill>
                <a:latin typeface="Aptos"/>
              </a:rPr>
              <a:t>Cambiare la prospettiva operativa preservando la forza industriale</a:t>
            </a:r>
          </a:p>
        </p:txBody>
      </p:sp>
      <p:sp>
        <p:nvSpPr>
          <p:cNvPr id="6" name="Rectangle 5"/>
          <p:cNvSpPr/>
          <p:nvPr/>
        </p:nvSpPr>
        <p:spPr>
          <a:xfrm>
            <a:off x="585216" y="1005840"/>
            <a:ext cx="10972800" cy="16459"/>
          </a:xfrm>
          <a:prstGeom prst="rect">
            <a:avLst/>
          </a:prstGeom>
          <a:solidFill>
            <a:srgbClr val="C6D0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247120" y="310896"/>
            <a:ext cx="256032" cy="12801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/>
            <a:r>
              <a:rPr sz="700" b="0">
                <a:solidFill>
                  <a:srgbClr val="67717C"/>
                </a:solidFill>
                <a:latin typeface="Aptos"/>
              </a:rPr>
              <a:t>3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75488" y="1298448"/>
            <a:ext cx="1444752" cy="484632"/>
          </a:xfrm>
          <a:prstGeom prst="roundRect">
            <a:avLst/>
          </a:prstGeom>
          <a:solidFill>
            <a:srgbClr val="F3F6F9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48640" y="1353312"/>
            <a:ext cx="1298448" cy="39319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710" b="1">
                <a:solidFill>
                  <a:srgbClr val="67717C"/>
                </a:solidFill>
                <a:latin typeface="Aptos"/>
              </a:rPr>
              <a:t>Conoscenza del consumatore e
del mercato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75488" y="1856231"/>
            <a:ext cx="1444752" cy="484632"/>
          </a:xfrm>
          <a:prstGeom prst="roundRect">
            <a:avLst/>
          </a:prstGeom>
          <a:solidFill>
            <a:srgbClr val="1A395B"/>
          </a:solidFill>
          <a:ln w="10160">
            <a:solidFill>
              <a:srgbClr val="1A39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48640" y="1911095"/>
            <a:ext cx="1298448" cy="39319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710" b="1">
                <a:solidFill>
                  <a:srgbClr val="FFFFFF"/>
                </a:solidFill>
                <a:latin typeface="Aptos"/>
              </a:rPr>
              <a:t>Trasformazione, organizzazione e
cultura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75488" y="2414015"/>
            <a:ext cx="1444752" cy="484632"/>
          </a:xfrm>
          <a:prstGeom prst="roundRect">
            <a:avLst/>
          </a:prstGeom>
          <a:solidFill>
            <a:srgbClr val="F3F6F9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48640" y="2468879"/>
            <a:ext cx="1298448" cy="39319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710" b="1">
                <a:solidFill>
                  <a:srgbClr val="67717C"/>
                </a:solidFill>
                <a:latin typeface="Aptos"/>
              </a:rPr>
              <a:t>Brand, sport e
piattaforme media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75488" y="2971800"/>
            <a:ext cx="1444752" cy="484632"/>
          </a:xfrm>
          <a:prstGeom prst="roundRect">
            <a:avLst/>
          </a:prstGeom>
          <a:solidFill>
            <a:srgbClr val="F3F6F9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48640" y="3026664"/>
            <a:ext cx="1298448" cy="39319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710" b="1">
                <a:solidFill>
                  <a:srgbClr val="67717C"/>
                </a:solidFill>
                <a:latin typeface="Aptos"/>
              </a:rPr>
              <a:t>Integrazione e
distribuzione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75488" y="3529584"/>
            <a:ext cx="1444752" cy="484632"/>
          </a:xfrm>
          <a:prstGeom prst="roundRect">
            <a:avLst/>
          </a:prstGeom>
          <a:solidFill>
            <a:srgbClr val="F3F6F9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3584448"/>
            <a:ext cx="1298448" cy="39319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710" b="1">
                <a:solidFill>
                  <a:srgbClr val="67717C"/>
                </a:solidFill>
                <a:latin typeface="Aptos"/>
              </a:rPr>
              <a:t>Architettura dei brand e
gestione del portafoglio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75488" y="4087368"/>
            <a:ext cx="1444752" cy="484632"/>
          </a:xfrm>
          <a:prstGeom prst="roundRect">
            <a:avLst/>
          </a:prstGeom>
          <a:solidFill>
            <a:srgbClr val="F3F6F9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48640" y="4142231"/>
            <a:ext cx="1298448" cy="39319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710" b="1">
                <a:solidFill>
                  <a:srgbClr val="67717C"/>
                </a:solidFill>
                <a:latin typeface="Aptos"/>
              </a:rPr>
              <a:t>Leadership multibrand nel premium e
nel lusso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75488" y="4645152"/>
            <a:ext cx="1444752" cy="484632"/>
          </a:xfrm>
          <a:prstGeom prst="roundRect">
            <a:avLst/>
          </a:prstGeom>
          <a:solidFill>
            <a:srgbClr val="F3F6F9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48640" y="4700016"/>
            <a:ext cx="1298448" cy="39319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710" b="1">
                <a:solidFill>
                  <a:srgbClr val="67717C"/>
                </a:solidFill>
                <a:latin typeface="Aptos"/>
              </a:rPr>
              <a:t>CRM, dati, digitale e
omnicanalità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75488" y="5202936"/>
            <a:ext cx="1444752" cy="484632"/>
          </a:xfrm>
          <a:prstGeom prst="roundRect">
            <a:avLst/>
          </a:prstGeom>
          <a:solidFill>
            <a:srgbClr val="1A395B"/>
          </a:solidFill>
          <a:ln w="10160">
            <a:solidFill>
              <a:srgbClr val="1A39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48640" y="5257799"/>
            <a:ext cx="1298448" cy="39319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710" b="1">
                <a:solidFill>
                  <a:srgbClr val="FFFFFF"/>
                </a:solidFill>
                <a:latin typeface="Aptos"/>
              </a:rPr>
              <a:t>Gestione delle performance e
disciplina operativa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475488" y="5760720"/>
            <a:ext cx="1444752" cy="484632"/>
          </a:xfrm>
          <a:prstGeom prst="roundRect">
            <a:avLst/>
          </a:prstGeom>
          <a:solidFill>
            <a:srgbClr val="F3F6F9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548640" y="5815583"/>
            <a:ext cx="1298448" cy="39319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710" b="1">
                <a:solidFill>
                  <a:srgbClr val="67717C"/>
                </a:solidFill>
                <a:latin typeface="Aptos"/>
              </a:rPr>
              <a:t>Allocazione del capitale, M&amp;A, governance e
creazione di valore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2103120" y="1298448"/>
            <a:ext cx="9509760" cy="438912"/>
          </a:xfrm>
          <a:prstGeom prst="roundRect">
            <a:avLst/>
          </a:prstGeom>
          <a:solidFill>
            <a:srgbClr val="E5EDF5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2286000" y="1408176"/>
            <a:ext cx="9144000" cy="17373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/>
            <a:r>
              <a:rPr sz="890" b="1">
                <a:solidFill>
                  <a:srgbClr val="1A395B"/>
                </a:solidFill>
                <a:latin typeface="Aptos"/>
              </a:rPr>
              <a:t>2001–2009 | Guida delle attività commerciali e delle vendite e del marketing a livello mondiale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2103120" y="1920240"/>
            <a:ext cx="2834640" cy="2340864"/>
          </a:xfrm>
          <a:prstGeom prst="roundRect">
            <a:avLst/>
          </a:prstGeom>
          <a:solidFill>
            <a:srgbClr val="F3F6F9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2267712" y="2112264"/>
            <a:ext cx="2505456" cy="1645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869" b="1">
                <a:solidFill>
                  <a:srgbClr val="BE8D44"/>
                </a:solidFill>
                <a:latin typeface="Aptos"/>
              </a:rPr>
              <a:t>SFIDA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267712" y="2450592"/>
            <a:ext cx="2505456" cy="1554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900" b="0">
                <a:solidFill>
                  <a:srgbClr val="343D48"/>
                </a:solidFill>
                <a:latin typeface="Aptos"/>
              </a:rPr>
              <a:t>La capacità produttiva installata stava superando la domanda. Un modello storicamente guidato dall’ingegneria e dalla fabbrica doveva diventare più orientato al mercato e al cliente, preservando i punti di forza tecnici.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5230368" y="1920240"/>
            <a:ext cx="2834640" cy="2340864"/>
          </a:xfrm>
          <a:prstGeom prst="roundRect">
            <a:avLst/>
          </a:prstGeom>
          <a:solidFill>
            <a:srgbClr val="F3F6F9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394959" y="2112264"/>
            <a:ext cx="2505456" cy="1645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869" b="1">
                <a:solidFill>
                  <a:srgbClr val="BE8D44"/>
                </a:solidFill>
                <a:latin typeface="Aptos"/>
              </a:rPr>
              <a:t>COSA HO GUIDATO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394959" y="2450592"/>
            <a:ext cx="2505456" cy="1554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900" b="0">
                <a:solidFill>
                  <a:srgbClr val="343D48"/>
                </a:solidFill>
                <a:latin typeface="Aptos"/>
              </a:rPr>
              <a:t>Ho introdotto dal largo consumo un approccio orientato al cliente: ho ridefinito la strategia intorno ad ascolto, adattamento e sviluppo, allineando prodotto, prezzi, posizionamento, rete di concessionari e marketing a priorità di mercato condivise.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8357616" y="1920240"/>
            <a:ext cx="2834640" cy="2340864"/>
          </a:xfrm>
          <a:prstGeom prst="roundRect">
            <a:avLst/>
          </a:prstGeom>
          <a:solidFill>
            <a:srgbClr val="F3F6F9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522208" y="2112264"/>
            <a:ext cx="2505456" cy="1645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869" b="1">
                <a:solidFill>
                  <a:srgbClr val="BE8D44"/>
                </a:solidFill>
                <a:latin typeface="Aptos"/>
              </a:rPr>
              <a:t>IMPATTO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522208" y="2450592"/>
            <a:ext cx="2505456" cy="1554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900" b="0">
                <a:solidFill>
                  <a:srgbClr val="343D48"/>
                </a:solidFill>
                <a:latin typeface="Aptos"/>
              </a:rPr>
              <a:t>Ho cambiato la prospettiva dell’organizzazione preservando la cultura ingegneristica: i bisogni dei clienti sono diventati un riferimento comune per le decisioni commerciali, di prodotto e di rete.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2103120" y="4498848"/>
            <a:ext cx="3084576" cy="713232"/>
          </a:xfrm>
          <a:prstGeom prst="roundRect">
            <a:avLst/>
          </a:prstGeom>
          <a:solidFill>
            <a:srgbClr val="E5EDF5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2148839" y="4599432"/>
            <a:ext cx="2993136" cy="21031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/>
            <a:r>
              <a:rPr sz="1360" b="1">
                <a:solidFill>
                  <a:srgbClr val="1A395B"/>
                </a:solidFill>
                <a:latin typeface="Aptos"/>
              </a:rPr>
              <a:t>Produrre → Ascoltare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167127" y="4901184"/>
            <a:ext cx="2956560" cy="2011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/>
            <a:r>
              <a:rPr sz="760" b="0">
                <a:solidFill>
                  <a:srgbClr val="67717C"/>
                </a:solidFill>
                <a:latin typeface="Aptos"/>
              </a:rPr>
              <a:t>Cambiamento della logica operativa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5315712" y="4498848"/>
            <a:ext cx="3084576" cy="713232"/>
          </a:xfrm>
          <a:prstGeom prst="roundRect">
            <a:avLst/>
          </a:prstGeom>
          <a:solidFill>
            <a:srgbClr val="E5EDF5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5361432" y="4599432"/>
            <a:ext cx="2993136" cy="21031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/>
            <a:r>
              <a:rPr sz="1360" b="1">
                <a:solidFill>
                  <a:srgbClr val="1A395B"/>
                </a:solidFill>
                <a:latin typeface="Aptos"/>
              </a:rPr>
              <a:t>Scala mondiale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379720" y="4901184"/>
            <a:ext cx="2956560" cy="2011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/>
            <a:r>
              <a:rPr sz="760" b="0">
                <a:solidFill>
                  <a:srgbClr val="67717C"/>
                </a:solidFill>
                <a:latin typeface="Aptos"/>
              </a:rPr>
              <a:t>Prodotti, mercati e rete di concessionari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8528304" y="4498848"/>
            <a:ext cx="3084576" cy="713232"/>
          </a:xfrm>
          <a:prstGeom prst="roundRect">
            <a:avLst/>
          </a:prstGeom>
          <a:solidFill>
            <a:srgbClr val="E5EDF5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8574024" y="4599432"/>
            <a:ext cx="2993136" cy="21031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/>
            <a:r>
              <a:rPr sz="1360" b="1">
                <a:solidFill>
                  <a:srgbClr val="1A395B"/>
                </a:solidFill>
                <a:latin typeface="Aptos"/>
              </a:rPr>
              <a:t>Orientamento al cliente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592312" y="4901184"/>
            <a:ext cx="2956560" cy="2011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/>
            <a:r>
              <a:rPr sz="760" b="0">
                <a:solidFill>
                  <a:srgbClr val="67717C"/>
                </a:solidFill>
                <a:latin typeface="Aptos"/>
              </a:rPr>
              <a:t>Organizzazione e disciplina commerciale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2103120" y="5449824"/>
            <a:ext cx="9509760" cy="658368"/>
          </a:xfrm>
          <a:prstGeom prst="roundRect">
            <a:avLst/>
          </a:prstGeom>
          <a:solidFill>
            <a:srgbClr val="1A395B"/>
          </a:solidFill>
          <a:ln w="10160">
            <a:solidFill>
              <a:srgbClr val="1A39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2304288" y="5550408"/>
            <a:ext cx="1463040" cy="146304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800" b="1">
                <a:solidFill>
                  <a:srgbClr val="ECC57E"/>
                </a:solidFill>
                <a:latin typeface="Aptos"/>
              </a:rPr>
              <a:t>COSA DIMOSTRA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703320" y="5522976"/>
            <a:ext cx="7680960" cy="38404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930" b="1">
                <a:solidFill>
                  <a:srgbClr val="FFFFFF"/>
                </a:solidFill>
                <a:latin typeface="Aptos"/>
              </a:rPr>
              <a:t>Trasformare significa aggiungere una prospettiva di mercato e di cliente ai punti di forza già presenti nell’impresa, guidando poi l’esecuzione in coerenza con questa prospettiva.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566928" y="6510528"/>
            <a:ext cx="10972800" cy="10972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620" b="0">
                <a:solidFill>
                  <a:srgbClr val="67717C"/>
                </a:solidFill>
                <a:latin typeface="Aptos"/>
              </a:rPr>
              <a:t>Esperienze executive | Alessandro Cicchetti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566928" y="237744"/>
            <a:ext cx="10561320" cy="384048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2000" b="1">
                <a:solidFill>
                  <a:srgbClr val="1A395B"/>
                </a:solidFill>
                <a:latin typeface="Aptos"/>
              </a:rPr>
              <a:t>Caso 2  |  </a:t>
            </a:r>
            <a:r>
              <a:rPr sz="1080" b="1">
                <a:solidFill>
                  <a:srgbClr val="BE8D44"/>
                </a:solidFill>
                <a:latin typeface="Aptos"/>
              </a:rPr>
              <a:t>AUTOMOTIVE / VEICOLI COMMERCIALI  |  </a:t>
            </a:r>
            <a:r>
              <a:rPr sz="2000" b="1">
                <a:solidFill>
                  <a:srgbClr val="1A395B"/>
                </a:solidFill>
                <a:latin typeface="Aptos"/>
              </a:rPr>
              <a:t>Iveco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5" name="TextBox 4"/>
          <p:cNvSpPr txBox="1"/>
          <p:nvPr/>
        </p:nvSpPr>
        <p:spPr>
          <a:xfrm>
            <a:off x="585216" y="731520"/>
            <a:ext cx="10835640" cy="21031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1040" b="1">
                <a:solidFill>
                  <a:srgbClr val="4881AE"/>
                </a:solidFill>
                <a:latin typeface="Aptos"/>
              </a:rPr>
              <a:t>Trasformare lo sport di vertice in una piattaforma commerciale, culturale e di brand</a:t>
            </a:r>
          </a:p>
        </p:txBody>
      </p:sp>
      <p:sp>
        <p:nvSpPr>
          <p:cNvPr id="6" name="Rectangle 5"/>
          <p:cNvSpPr/>
          <p:nvPr/>
        </p:nvSpPr>
        <p:spPr>
          <a:xfrm>
            <a:off x="585216" y="1005840"/>
            <a:ext cx="10972800" cy="16459"/>
          </a:xfrm>
          <a:prstGeom prst="rect">
            <a:avLst/>
          </a:prstGeom>
          <a:solidFill>
            <a:srgbClr val="C6D0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247120" y="310896"/>
            <a:ext cx="256032" cy="12801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/>
            <a:r>
              <a:rPr sz="700" b="0">
                <a:solidFill>
                  <a:srgbClr val="67717C"/>
                </a:solidFill>
                <a:latin typeface="Aptos"/>
              </a:rPr>
              <a:t>4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75488" y="1298448"/>
            <a:ext cx="1444752" cy="484632"/>
          </a:xfrm>
          <a:prstGeom prst="roundRect">
            <a:avLst/>
          </a:prstGeom>
          <a:solidFill>
            <a:srgbClr val="1A395B"/>
          </a:solidFill>
          <a:ln w="10160">
            <a:solidFill>
              <a:srgbClr val="1A39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48640" y="1353312"/>
            <a:ext cx="1298448" cy="39319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710" b="1">
                <a:solidFill>
                  <a:srgbClr val="FFFFFF"/>
                </a:solidFill>
                <a:latin typeface="Aptos"/>
              </a:rPr>
              <a:t>Conoscenza del consumatore e
del mercato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75488" y="1856231"/>
            <a:ext cx="1444752" cy="484632"/>
          </a:xfrm>
          <a:prstGeom prst="roundRect">
            <a:avLst/>
          </a:prstGeom>
          <a:solidFill>
            <a:srgbClr val="F3F6F9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48640" y="1911095"/>
            <a:ext cx="1298448" cy="39319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710" b="1">
                <a:solidFill>
                  <a:srgbClr val="67717C"/>
                </a:solidFill>
                <a:latin typeface="Aptos"/>
              </a:rPr>
              <a:t>Trasformazione, organizzazione e
cultura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75488" y="2414015"/>
            <a:ext cx="1444752" cy="484632"/>
          </a:xfrm>
          <a:prstGeom prst="roundRect">
            <a:avLst/>
          </a:prstGeom>
          <a:solidFill>
            <a:srgbClr val="1A395B"/>
          </a:solidFill>
          <a:ln w="10160">
            <a:solidFill>
              <a:srgbClr val="1A39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48640" y="2468879"/>
            <a:ext cx="1298448" cy="39319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710" b="1">
                <a:solidFill>
                  <a:srgbClr val="FFFFFF"/>
                </a:solidFill>
                <a:latin typeface="Aptos"/>
              </a:rPr>
              <a:t>Brand, sport e
piattaforme media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75488" y="2971800"/>
            <a:ext cx="1444752" cy="484632"/>
          </a:xfrm>
          <a:prstGeom prst="roundRect">
            <a:avLst/>
          </a:prstGeom>
          <a:solidFill>
            <a:srgbClr val="F3F6F9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48640" y="3026664"/>
            <a:ext cx="1298448" cy="39319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710" b="1">
                <a:solidFill>
                  <a:srgbClr val="67717C"/>
                </a:solidFill>
                <a:latin typeface="Aptos"/>
              </a:rPr>
              <a:t>Integrazione e
distribuzione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75488" y="3529584"/>
            <a:ext cx="1444752" cy="484632"/>
          </a:xfrm>
          <a:prstGeom prst="roundRect">
            <a:avLst/>
          </a:prstGeom>
          <a:solidFill>
            <a:srgbClr val="F3F6F9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3584448"/>
            <a:ext cx="1298448" cy="39319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710" b="1">
                <a:solidFill>
                  <a:srgbClr val="67717C"/>
                </a:solidFill>
                <a:latin typeface="Aptos"/>
              </a:rPr>
              <a:t>Architettura dei brand e
gestione del portafoglio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75488" y="4087368"/>
            <a:ext cx="1444752" cy="484632"/>
          </a:xfrm>
          <a:prstGeom prst="roundRect">
            <a:avLst/>
          </a:prstGeom>
          <a:solidFill>
            <a:srgbClr val="F3F6F9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48640" y="4142231"/>
            <a:ext cx="1298448" cy="39319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710" b="1">
                <a:solidFill>
                  <a:srgbClr val="67717C"/>
                </a:solidFill>
                <a:latin typeface="Aptos"/>
              </a:rPr>
              <a:t>Leadership multibrand nel premium e
nel lusso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75488" y="4645152"/>
            <a:ext cx="1444752" cy="484632"/>
          </a:xfrm>
          <a:prstGeom prst="roundRect">
            <a:avLst/>
          </a:prstGeom>
          <a:solidFill>
            <a:srgbClr val="F3F6F9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48640" y="4700016"/>
            <a:ext cx="1298448" cy="39319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710" b="1">
                <a:solidFill>
                  <a:srgbClr val="67717C"/>
                </a:solidFill>
                <a:latin typeface="Aptos"/>
              </a:rPr>
              <a:t>CRM, dati, digitale e
omnicanalità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75488" y="5202936"/>
            <a:ext cx="1444752" cy="484632"/>
          </a:xfrm>
          <a:prstGeom prst="roundRect">
            <a:avLst/>
          </a:prstGeom>
          <a:solidFill>
            <a:srgbClr val="1A395B"/>
          </a:solidFill>
          <a:ln w="10160">
            <a:solidFill>
              <a:srgbClr val="1A39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48640" y="5257799"/>
            <a:ext cx="1298448" cy="39319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710" b="1">
                <a:solidFill>
                  <a:srgbClr val="FFFFFF"/>
                </a:solidFill>
                <a:latin typeface="Aptos"/>
              </a:rPr>
              <a:t>Gestione delle performance e
disciplina operativa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475488" y="5760720"/>
            <a:ext cx="1444752" cy="484632"/>
          </a:xfrm>
          <a:prstGeom prst="roundRect">
            <a:avLst/>
          </a:prstGeom>
          <a:solidFill>
            <a:srgbClr val="F3F6F9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548640" y="5815583"/>
            <a:ext cx="1298448" cy="39319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710" b="1">
                <a:solidFill>
                  <a:srgbClr val="67717C"/>
                </a:solidFill>
                <a:latin typeface="Aptos"/>
              </a:rPr>
              <a:t>Allocazione del capitale, M&amp;A, governance e
creazione di valore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2103120" y="1298448"/>
            <a:ext cx="9509760" cy="438912"/>
          </a:xfrm>
          <a:prstGeom prst="roundRect">
            <a:avLst/>
          </a:prstGeom>
          <a:solidFill>
            <a:srgbClr val="E5EDF5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2286000" y="1408176"/>
            <a:ext cx="9144000" cy="17373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/>
            <a:r>
              <a:rPr sz="890" b="1">
                <a:solidFill>
                  <a:srgbClr val="1A395B"/>
                </a:solidFill>
                <a:latin typeface="Aptos"/>
              </a:rPr>
              <a:t>2006–2009 | Direttore generale vendite e marketing mondiale – Iveco Veicoli Commerciali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2103120" y="1920240"/>
            <a:ext cx="2834640" cy="2340864"/>
          </a:xfrm>
          <a:prstGeom prst="roundRect">
            <a:avLst/>
          </a:prstGeom>
          <a:solidFill>
            <a:srgbClr val="F3F6F9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2267712" y="2112264"/>
            <a:ext cx="2505456" cy="1645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869" b="1">
                <a:solidFill>
                  <a:srgbClr val="BE8D44"/>
                </a:solidFill>
                <a:latin typeface="Aptos"/>
              </a:rPr>
              <a:t>SFIDA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267712" y="2450592"/>
            <a:ext cx="2505456" cy="1554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900" b="0">
                <a:solidFill>
                  <a:srgbClr val="343D48"/>
                </a:solidFill>
                <a:latin typeface="Aptos"/>
              </a:rPr>
              <a:t>Iveco doveva evolvere da un’immagine industriale forte ma prevalentemente funzionale verso un posizionamento più aspirazionale, umano e distintivo a livello globale, senza perdere la credibilità del prodotto.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5230368" y="1920240"/>
            <a:ext cx="2834640" cy="2340864"/>
          </a:xfrm>
          <a:prstGeom prst="roundRect">
            <a:avLst/>
          </a:prstGeom>
          <a:solidFill>
            <a:srgbClr val="F3F6F9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394959" y="2112264"/>
            <a:ext cx="2505456" cy="1645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869" b="1">
                <a:solidFill>
                  <a:srgbClr val="BE8D44"/>
                </a:solidFill>
                <a:latin typeface="Aptos"/>
              </a:rPr>
              <a:t>COSA HO GUIDATO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394959" y="2450592"/>
            <a:ext cx="2505456" cy="1554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900" b="0">
                <a:solidFill>
                  <a:srgbClr val="343D48"/>
                </a:solidFill>
                <a:latin typeface="Aptos"/>
              </a:rPr>
              <a:t>Ho costruito e attivato un’alleanza di lungo periodo con gli All Blacks, integrandola nel brand, nei lanci di prodotto, nelle relazioni con concessionari e clienti, nella cultura interna, negli eventi e nei contenuti: la sponsorizzazione è diventata una piattaforma operativa.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8357616" y="1920240"/>
            <a:ext cx="2834640" cy="2340864"/>
          </a:xfrm>
          <a:prstGeom prst="roundRect">
            <a:avLst/>
          </a:prstGeom>
          <a:solidFill>
            <a:srgbClr val="F3F6F9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522208" y="2112264"/>
            <a:ext cx="2505456" cy="1645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869" b="1">
                <a:solidFill>
                  <a:srgbClr val="BE8D44"/>
                </a:solidFill>
                <a:latin typeface="Aptos"/>
              </a:rPr>
              <a:t>IMPATTO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522208" y="2450592"/>
            <a:ext cx="2505456" cy="1554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900" b="0">
                <a:solidFill>
                  <a:srgbClr val="343D48"/>
                </a:solidFill>
                <a:latin typeface="Aptos"/>
              </a:rPr>
              <a:t>Il programma ha creato un simbolo visibile della trasformazione di Iveco e, nel periodo considerato, ha sostenuto il legame con il brand, il coinvolgimento dei clienti e le performance commerciali.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2103120" y="4498848"/>
            <a:ext cx="3084576" cy="713232"/>
          </a:xfrm>
          <a:prstGeom prst="roundRect">
            <a:avLst/>
          </a:prstGeom>
          <a:solidFill>
            <a:srgbClr val="E5EDF5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2148839" y="4599432"/>
            <a:ext cx="2993136" cy="21031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/>
            <a:r>
              <a:rPr sz="1360" b="1">
                <a:solidFill>
                  <a:srgbClr val="1A395B"/>
                </a:solidFill>
                <a:latin typeface="Aptos"/>
              </a:rPr>
              <a:t>€9 mld → oltre €11 mld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167127" y="4901184"/>
            <a:ext cx="2956560" cy="2011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/>
            <a:r>
              <a:rPr sz="760" b="0">
                <a:solidFill>
                  <a:srgbClr val="67717C"/>
                </a:solidFill>
                <a:latin typeface="Aptos"/>
              </a:rPr>
              <a:t>Ricavi durante il periodo del programma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5315712" y="4498848"/>
            <a:ext cx="3084576" cy="713232"/>
          </a:xfrm>
          <a:prstGeom prst="roundRect">
            <a:avLst/>
          </a:prstGeom>
          <a:solidFill>
            <a:srgbClr val="E5EDF5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5361432" y="4599432"/>
            <a:ext cx="2993136" cy="21031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/>
            <a:r>
              <a:rPr sz="1360" b="1">
                <a:solidFill>
                  <a:srgbClr val="1A395B"/>
                </a:solidFill>
                <a:latin typeface="Aptos"/>
              </a:rPr>
              <a:t>3% → 8%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379720" y="4901184"/>
            <a:ext cx="2956560" cy="2011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/>
            <a:r>
              <a:rPr sz="760" b="0">
                <a:solidFill>
                  <a:srgbClr val="67717C"/>
                </a:solidFill>
                <a:latin typeface="Aptos"/>
              </a:rPr>
              <a:t>Margine operativo durante il periodo del programma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8528304" y="4498848"/>
            <a:ext cx="3084576" cy="713232"/>
          </a:xfrm>
          <a:prstGeom prst="roundRect">
            <a:avLst/>
          </a:prstGeom>
          <a:solidFill>
            <a:srgbClr val="E5EDF5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8574024" y="4599432"/>
            <a:ext cx="2993136" cy="21031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/>
            <a:r>
              <a:rPr sz="1360" b="1">
                <a:solidFill>
                  <a:srgbClr val="1A395B"/>
                </a:solidFill>
                <a:latin typeface="Aptos"/>
              </a:rPr>
              <a:t>25.000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592312" y="4901184"/>
            <a:ext cx="2956560" cy="2011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/>
            <a:r>
              <a:rPr sz="760" b="0">
                <a:solidFill>
                  <a:srgbClr val="67717C"/>
                </a:solidFill>
                <a:latin typeface="Aptos"/>
              </a:rPr>
              <a:t>Ordini del nuovo Stralis nei primi sei mesi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2103120" y="5449824"/>
            <a:ext cx="9509760" cy="658368"/>
          </a:xfrm>
          <a:prstGeom prst="roundRect">
            <a:avLst/>
          </a:prstGeom>
          <a:solidFill>
            <a:srgbClr val="1A395B"/>
          </a:solidFill>
          <a:ln w="10160">
            <a:solidFill>
              <a:srgbClr val="1A39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2304288" y="5550408"/>
            <a:ext cx="1463040" cy="146304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800" b="1">
                <a:solidFill>
                  <a:srgbClr val="ECC57E"/>
                </a:solidFill>
                <a:latin typeface="Aptos"/>
              </a:rPr>
              <a:t>COSA DIMOSTRA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703320" y="5522976"/>
            <a:ext cx="7680960" cy="38404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930" b="1">
                <a:solidFill>
                  <a:srgbClr val="FFFFFF"/>
                </a:solidFill>
                <a:latin typeface="Aptos"/>
              </a:rPr>
              <a:t>Lo sport di vertice può collegare credibilità del prodotto, atleti, eventi, contenuti, clienti e cultura interna in un unico ecosistema commerciale, quando l’esecuzione è strettamente integrata.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566928" y="6510528"/>
            <a:ext cx="10972800" cy="10972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620" b="0">
                <a:solidFill>
                  <a:srgbClr val="67717C"/>
                </a:solidFill>
                <a:latin typeface="Aptos"/>
              </a:rPr>
              <a:t>Esperienze executive | Alessandro Cicchetti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566928" y="237744"/>
            <a:ext cx="10561320" cy="384048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2000" b="1">
                <a:solidFill>
                  <a:srgbClr val="1A395B"/>
                </a:solidFill>
                <a:latin typeface="Aptos"/>
              </a:rPr>
              <a:t>Caso 3  |  </a:t>
            </a:r>
            <a:r>
              <a:rPr sz="1080" b="1">
                <a:solidFill>
                  <a:srgbClr val="BE8D44"/>
                </a:solidFill>
                <a:latin typeface="Aptos"/>
              </a:rPr>
              <a:t>AUTOMOTIVE / SPORT E MEDIA  |  </a:t>
            </a:r>
            <a:r>
              <a:rPr sz="2000" b="1">
                <a:solidFill>
                  <a:srgbClr val="1A395B"/>
                </a:solidFill>
                <a:latin typeface="Aptos"/>
              </a:rPr>
              <a:t>Iveco x All Blacks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5" name="TextBox 4"/>
          <p:cNvSpPr txBox="1"/>
          <p:nvPr/>
        </p:nvSpPr>
        <p:spPr>
          <a:xfrm>
            <a:off x="585216" y="731520"/>
            <a:ext cx="10835640" cy="21031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1040" b="1">
                <a:solidFill>
                  <a:srgbClr val="4881AE"/>
                </a:solidFill>
                <a:latin typeface="Aptos"/>
              </a:rPr>
              <a:t>Integrare le acquisizioni preservando l’identità dei brand</a:t>
            </a:r>
          </a:p>
        </p:txBody>
      </p:sp>
      <p:sp>
        <p:nvSpPr>
          <p:cNvPr id="6" name="Rectangle 5"/>
          <p:cNvSpPr/>
          <p:nvPr/>
        </p:nvSpPr>
        <p:spPr>
          <a:xfrm>
            <a:off x="585216" y="1005840"/>
            <a:ext cx="10972800" cy="16459"/>
          </a:xfrm>
          <a:prstGeom prst="rect">
            <a:avLst/>
          </a:prstGeom>
          <a:solidFill>
            <a:srgbClr val="C6D0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247120" y="310896"/>
            <a:ext cx="256032" cy="12801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/>
            <a:r>
              <a:rPr sz="700" b="0">
                <a:solidFill>
                  <a:srgbClr val="67717C"/>
                </a:solidFill>
                <a:latin typeface="Aptos"/>
              </a:rPr>
              <a:t>5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75488" y="1298448"/>
            <a:ext cx="1444752" cy="484632"/>
          </a:xfrm>
          <a:prstGeom prst="roundRect">
            <a:avLst/>
          </a:prstGeom>
          <a:solidFill>
            <a:srgbClr val="F3F6F9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48640" y="1353312"/>
            <a:ext cx="1298448" cy="39319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710" b="1">
                <a:solidFill>
                  <a:srgbClr val="67717C"/>
                </a:solidFill>
                <a:latin typeface="Aptos"/>
              </a:rPr>
              <a:t>Conoscenza del consumatore e
del mercato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75488" y="1856231"/>
            <a:ext cx="1444752" cy="484632"/>
          </a:xfrm>
          <a:prstGeom prst="roundRect">
            <a:avLst/>
          </a:prstGeom>
          <a:solidFill>
            <a:srgbClr val="F3F6F9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48640" y="1911095"/>
            <a:ext cx="1298448" cy="39319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710" b="1">
                <a:solidFill>
                  <a:srgbClr val="67717C"/>
                </a:solidFill>
                <a:latin typeface="Aptos"/>
              </a:rPr>
              <a:t>Trasformazione, organizzazione e
cultura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75488" y="2414015"/>
            <a:ext cx="1444752" cy="484632"/>
          </a:xfrm>
          <a:prstGeom prst="roundRect">
            <a:avLst/>
          </a:prstGeom>
          <a:solidFill>
            <a:srgbClr val="F3F6F9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48640" y="2468879"/>
            <a:ext cx="1298448" cy="39319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710" b="1">
                <a:solidFill>
                  <a:srgbClr val="67717C"/>
                </a:solidFill>
                <a:latin typeface="Aptos"/>
              </a:rPr>
              <a:t>Brand, sport e
piattaforme media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75488" y="2971800"/>
            <a:ext cx="1444752" cy="484632"/>
          </a:xfrm>
          <a:prstGeom prst="roundRect">
            <a:avLst/>
          </a:prstGeom>
          <a:solidFill>
            <a:srgbClr val="1A395B"/>
          </a:solidFill>
          <a:ln w="10160">
            <a:solidFill>
              <a:srgbClr val="1A39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48640" y="3026664"/>
            <a:ext cx="1298448" cy="39319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710" b="1">
                <a:solidFill>
                  <a:srgbClr val="FFFFFF"/>
                </a:solidFill>
                <a:latin typeface="Aptos"/>
              </a:rPr>
              <a:t>Integrazione e
distribuzione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75488" y="3529584"/>
            <a:ext cx="1444752" cy="484632"/>
          </a:xfrm>
          <a:prstGeom prst="roundRect">
            <a:avLst/>
          </a:prstGeom>
          <a:solidFill>
            <a:srgbClr val="1A395B"/>
          </a:solidFill>
          <a:ln w="10160">
            <a:solidFill>
              <a:srgbClr val="1A39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3584448"/>
            <a:ext cx="1298448" cy="39319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710" b="1">
                <a:solidFill>
                  <a:srgbClr val="FFFFFF"/>
                </a:solidFill>
                <a:latin typeface="Aptos"/>
              </a:rPr>
              <a:t>Architettura dei brand e
gestione del portafoglio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75488" y="4087368"/>
            <a:ext cx="1444752" cy="484632"/>
          </a:xfrm>
          <a:prstGeom prst="roundRect">
            <a:avLst/>
          </a:prstGeom>
          <a:solidFill>
            <a:srgbClr val="F3F6F9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48640" y="4142231"/>
            <a:ext cx="1298448" cy="39319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710" b="1">
                <a:solidFill>
                  <a:srgbClr val="67717C"/>
                </a:solidFill>
                <a:latin typeface="Aptos"/>
              </a:rPr>
              <a:t>Leadership multibrand nel premium e
nel lusso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75488" y="4645152"/>
            <a:ext cx="1444752" cy="484632"/>
          </a:xfrm>
          <a:prstGeom prst="roundRect">
            <a:avLst/>
          </a:prstGeom>
          <a:solidFill>
            <a:srgbClr val="F3F6F9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48640" y="4700016"/>
            <a:ext cx="1298448" cy="39319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710" b="1">
                <a:solidFill>
                  <a:srgbClr val="67717C"/>
                </a:solidFill>
                <a:latin typeface="Aptos"/>
              </a:rPr>
              <a:t>CRM, dati, digitale e
omnicanalità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75488" y="5202936"/>
            <a:ext cx="1444752" cy="484632"/>
          </a:xfrm>
          <a:prstGeom prst="roundRect">
            <a:avLst/>
          </a:prstGeom>
          <a:solidFill>
            <a:srgbClr val="1A395B"/>
          </a:solidFill>
          <a:ln w="10160">
            <a:solidFill>
              <a:srgbClr val="1A39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48640" y="5257799"/>
            <a:ext cx="1298448" cy="39319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710" b="1">
                <a:solidFill>
                  <a:srgbClr val="FFFFFF"/>
                </a:solidFill>
                <a:latin typeface="Aptos"/>
              </a:rPr>
              <a:t>Gestione delle performance e
disciplina operativa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475488" y="5760720"/>
            <a:ext cx="1444752" cy="484632"/>
          </a:xfrm>
          <a:prstGeom prst="roundRect">
            <a:avLst/>
          </a:prstGeom>
          <a:solidFill>
            <a:srgbClr val="F3F6F9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548640" y="5815583"/>
            <a:ext cx="1298448" cy="39319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710" b="1">
                <a:solidFill>
                  <a:srgbClr val="67717C"/>
                </a:solidFill>
                <a:latin typeface="Aptos"/>
              </a:rPr>
              <a:t>Allocazione del capitale, M&amp;A, governance e
creazione di valore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2103120" y="1298448"/>
            <a:ext cx="9509760" cy="438912"/>
          </a:xfrm>
          <a:prstGeom prst="roundRect">
            <a:avLst/>
          </a:prstGeom>
          <a:solidFill>
            <a:srgbClr val="E5EDF5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2286000" y="1408176"/>
            <a:ext cx="9144000" cy="17373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/>
            <a:r>
              <a:rPr sz="890" b="1">
                <a:solidFill>
                  <a:srgbClr val="1A395B"/>
                </a:solidFill>
                <a:latin typeface="Aptos"/>
              </a:rPr>
              <a:t>2009–2011 | Vicepresidente senior marketing e sviluppo rete – Due ruote EMEA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2103120" y="1920240"/>
            <a:ext cx="2834640" cy="2340864"/>
          </a:xfrm>
          <a:prstGeom prst="roundRect">
            <a:avLst/>
          </a:prstGeom>
          <a:solidFill>
            <a:srgbClr val="F3F6F9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2267712" y="2112264"/>
            <a:ext cx="2505456" cy="1645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869" b="1">
                <a:solidFill>
                  <a:srgbClr val="BE8D44"/>
                </a:solidFill>
                <a:latin typeface="Aptos"/>
              </a:rPr>
              <a:t>SFIDA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267712" y="2450592"/>
            <a:ext cx="2505456" cy="1554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900" b="0">
                <a:solidFill>
                  <a:srgbClr val="343D48"/>
                </a:solidFill>
                <a:latin typeface="Aptos"/>
              </a:rPr>
              <a:t>Dopo l’acquisizione di importanti aziende e brand, Piaggio doveva rilanciare le attività commerciali: identità diverse, strutture duplicate e accesso frammentato al mercato dovevano diventare un sistema EMEA coerente.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5230368" y="1920240"/>
            <a:ext cx="2834640" cy="2340864"/>
          </a:xfrm>
          <a:prstGeom prst="roundRect">
            <a:avLst/>
          </a:prstGeom>
          <a:solidFill>
            <a:srgbClr val="F3F6F9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394959" y="2112264"/>
            <a:ext cx="2505456" cy="1645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869" b="1">
                <a:solidFill>
                  <a:srgbClr val="BE8D44"/>
                </a:solidFill>
                <a:latin typeface="Aptos"/>
              </a:rPr>
              <a:t>COSA HO GUIDATO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394959" y="2450592"/>
            <a:ext cx="2505456" cy="1554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900" b="0">
                <a:solidFill>
                  <a:srgbClr val="343D48"/>
                </a:solidFill>
                <a:latin typeface="Aptos"/>
              </a:rPr>
              <a:t>Ho creato una logica commerciale comune a otto brand e circa 3.500 concessionari, chiarendo i ruoli del portafoglio e organizzando le attività secondo logiche operative distinte: mobilità, passione e competizioni.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8357616" y="1920240"/>
            <a:ext cx="2834640" cy="2340864"/>
          </a:xfrm>
          <a:prstGeom prst="roundRect">
            <a:avLst/>
          </a:prstGeom>
          <a:solidFill>
            <a:srgbClr val="F3F6F9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522208" y="2112264"/>
            <a:ext cx="2505456" cy="1645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869" b="1">
                <a:solidFill>
                  <a:srgbClr val="BE8D44"/>
                </a:solidFill>
                <a:latin typeface="Aptos"/>
              </a:rPr>
              <a:t>IMPATTO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522208" y="2450592"/>
            <a:ext cx="2505456" cy="1554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900" b="0">
                <a:solidFill>
                  <a:srgbClr val="343D48"/>
                </a:solidFill>
                <a:latin typeface="Aptos"/>
              </a:rPr>
              <a:t>Ho ottenuto economie di scala e coerenza commerciale preservando le identità dei brand. Distribuzione, architettura del portafoglio e competizioni sono diventate risorse complementari, superando la separazione tra funzioni.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2103120" y="4498848"/>
            <a:ext cx="3084576" cy="713232"/>
          </a:xfrm>
          <a:prstGeom prst="roundRect">
            <a:avLst/>
          </a:prstGeom>
          <a:solidFill>
            <a:srgbClr val="E5EDF5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2148839" y="4599432"/>
            <a:ext cx="2993136" cy="21031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/>
            <a:r>
              <a:rPr sz="1360" b="1">
                <a:solidFill>
                  <a:srgbClr val="1A395B"/>
                </a:solidFill>
                <a:latin typeface="Aptos"/>
              </a:rPr>
              <a:t>8 brand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167127" y="4901184"/>
            <a:ext cx="2956560" cy="2011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/>
            <a:r>
              <a:rPr sz="760" b="0">
                <a:solidFill>
                  <a:srgbClr val="67717C"/>
                </a:solidFill>
                <a:latin typeface="Aptos"/>
              </a:rPr>
              <a:t>Portafoglio commerciale integrato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5315712" y="4498848"/>
            <a:ext cx="3084576" cy="713232"/>
          </a:xfrm>
          <a:prstGeom prst="roundRect">
            <a:avLst/>
          </a:prstGeom>
          <a:solidFill>
            <a:srgbClr val="E5EDF5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5361432" y="4599432"/>
            <a:ext cx="2993136" cy="21031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/>
            <a:r>
              <a:rPr sz="1360" b="1">
                <a:solidFill>
                  <a:srgbClr val="1A395B"/>
                </a:solidFill>
                <a:latin typeface="Aptos"/>
              </a:rPr>
              <a:t>Circa 3.500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379720" y="4901184"/>
            <a:ext cx="2956560" cy="2011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/>
            <a:r>
              <a:rPr sz="760" b="0">
                <a:solidFill>
                  <a:srgbClr val="67717C"/>
                </a:solidFill>
                <a:latin typeface="Aptos"/>
              </a:rPr>
              <a:t>Rete di concessionari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8528304" y="4498848"/>
            <a:ext cx="3084576" cy="713232"/>
          </a:xfrm>
          <a:prstGeom prst="roundRect">
            <a:avLst/>
          </a:prstGeom>
          <a:solidFill>
            <a:srgbClr val="E5EDF5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8574024" y="4599432"/>
            <a:ext cx="2993136" cy="21031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/>
            <a:r>
              <a:rPr sz="1360" b="1">
                <a:solidFill>
                  <a:srgbClr val="1A395B"/>
                </a:solidFill>
                <a:latin typeface="Aptos"/>
              </a:rPr>
              <a:t>3 logiche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592312" y="4901184"/>
            <a:ext cx="2956560" cy="2011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/>
            <a:r>
              <a:rPr sz="760" b="0">
                <a:solidFill>
                  <a:srgbClr val="67717C"/>
                </a:solidFill>
                <a:latin typeface="Aptos"/>
              </a:rPr>
              <a:t>Mobilità / Passione / Competizioni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2103120" y="5449824"/>
            <a:ext cx="9509760" cy="658368"/>
          </a:xfrm>
          <a:prstGeom prst="roundRect">
            <a:avLst/>
          </a:prstGeom>
          <a:solidFill>
            <a:srgbClr val="1A395B"/>
          </a:solidFill>
          <a:ln w="10160">
            <a:solidFill>
              <a:srgbClr val="1A39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2304288" y="5550408"/>
            <a:ext cx="1463040" cy="146304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800" b="1">
                <a:solidFill>
                  <a:srgbClr val="ECC57E"/>
                </a:solidFill>
                <a:latin typeface="Aptos"/>
              </a:rPr>
              <a:t>COSA DIMOSTRA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703320" y="5522976"/>
            <a:ext cx="7680960" cy="38404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930" b="1">
                <a:solidFill>
                  <a:srgbClr val="FFFFFF"/>
                </a:solidFill>
                <a:latin typeface="Aptos"/>
              </a:rPr>
              <a:t>La sfida dell’integrazione consiste nell’unificare distribuzione, processi e competenze condivise, preservando ciò che rende ogni brand distintivo.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566928" y="6510528"/>
            <a:ext cx="10972800" cy="10972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620" b="0">
                <a:solidFill>
                  <a:srgbClr val="67717C"/>
                </a:solidFill>
                <a:latin typeface="Aptos"/>
              </a:rPr>
              <a:t>Esperienze executive | Alessandro Cicchetti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566928" y="237744"/>
            <a:ext cx="10561320" cy="384048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2000" b="1">
                <a:solidFill>
                  <a:srgbClr val="1A395B"/>
                </a:solidFill>
                <a:latin typeface="Aptos"/>
              </a:rPr>
              <a:t>Caso 4  |  </a:t>
            </a:r>
            <a:r>
              <a:rPr sz="1080" b="1">
                <a:solidFill>
                  <a:srgbClr val="BE8D44"/>
                </a:solidFill>
                <a:latin typeface="Aptos"/>
              </a:rPr>
              <a:t>MOBILITÀ SU DUE RUOTE  |  </a:t>
            </a:r>
            <a:r>
              <a:rPr sz="2000" b="1">
                <a:solidFill>
                  <a:srgbClr val="1A395B"/>
                </a:solidFill>
                <a:latin typeface="Aptos"/>
              </a:rPr>
              <a:t>Piaggio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5" name="TextBox 4"/>
          <p:cNvSpPr txBox="1"/>
          <p:nvPr/>
        </p:nvSpPr>
        <p:spPr>
          <a:xfrm>
            <a:off x="585216" y="731520"/>
            <a:ext cx="10835640" cy="21031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1040" b="1">
                <a:solidFill>
                  <a:srgbClr val="4881AE"/>
                </a:solidFill>
                <a:latin typeface="Aptos"/>
              </a:rPr>
              <a:t>Costruire una conoscenza condivisa mantenendo distinti i brand</a:t>
            </a:r>
          </a:p>
        </p:txBody>
      </p:sp>
      <p:sp>
        <p:nvSpPr>
          <p:cNvPr id="6" name="Rectangle 5"/>
          <p:cNvSpPr/>
          <p:nvPr/>
        </p:nvSpPr>
        <p:spPr>
          <a:xfrm>
            <a:off x="585216" y="1005840"/>
            <a:ext cx="10972800" cy="16459"/>
          </a:xfrm>
          <a:prstGeom prst="rect">
            <a:avLst/>
          </a:prstGeom>
          <a:solidFill>
            <a:srgbClr val="C6D0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247120" y="310896"/>
            <a:ext cx="256032" cy="12801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/>
            <a:r>
              <a:rPr sz="700" b="0">
                <a:solidFill>
                  <a:srgbClr val="67717C"/>
                </a:solidFill>
                <a:latin typeface="Aptos"/>
              </a:rPr>
              <a:t>6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75488" y="1298448"/>
            <a:ext cx="1444752" cy="484632"/>
          </a:xfrm>
          <a:prstGeom prst="roundRect">
            <a:avLst/>
          </a:prstGeom>
          <a:solidFill>
            <a:srgbClr val="1A395B"/>
          </a:solidFill>
          <a:ln w="10160">
            <a:solidFill>
              <a:srgbClr val="1A39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48640" y="1353312"/>
            <a:ext cx="1298448" cy="39319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710" b="1">
                <a:solidFill>
                  <a:srgbClr val="FFFFFF"/>
                </a:solidFill>
                <a:latin typeface="Aptos"/>
              </a:rPr>
              <a:t>Conoscenza del consumatore e
del mercato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75488" y="1856231"/>
            <a:ext cx="1444752" cy="484632"/>
          </a:xfrm>
          <a:prstGeom prst="roundRect">
            <a:avLst/>
          </a:prstGeom>
          <a:solidFill>
            <a:srgbClr val="F3F6F9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48640" y="1911095"/>
            <a:ext cx="1298448" cy="39319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710" b="1">
                <a:solidFill>
                  <a:srgbClr val="67717C"/>
                </a:solidFill>
                <a:latin typeface="Aptos"/>
              </a:rPr>
              <a:t>Trasformazione, organizzazione e
cultura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75488" y="2414015"/>
            <a:ext cx="1444752" cy="484632"/>
          </a:xfrm>
          <a:prstGeom prst="roundRect">
            <a:avLst/>
          </a:prstGeom>
          <a:solidFill>
            <a:srgbClr val="F3F6F9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48640" y="2468879"/>
            <a:ext cx="1298448" cy="39319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710" b="1">
                <a:solidFill>
                  <a:srgbClr val="67717C"/>
                </a:solidFill>
                <a:latin typeface="Aptos"/>
              </a:rPr>
              <a:t>Brand, sport e
piattaforme media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75488" y="2971800"/>
            <a:ext cx="1444752" cy="484632"/>
          </a:xfrm>
          <a:prstGeom prst="roundRect">
            <a:avLst/>
          </a:prstGeom>
          <a:solidFill>
            <a:srgbClr val="F3F6F9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48640" y="3026664"/>
            <a:ext cx="1298448" cy="39319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710" b="1">
                <a:solidFill>
                  <a:srgbClr val="67717C"/>
                </a:solidFill>
                <a:latin typeface="Aptos"/>
              </a:rPr>
              <a:t>Integrazione e
distribuzione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75488" y="3529584"/>
            <a:ext cx="1444752" cy="484632"/>
          </a:xfrm>
          <a:prstGeom prst="roundRect">
            <a:avLst/>
          </a:prstGeom>
          <a:solidFill>
            <a:srgbClr val="1A395B"/>
          </a:solidFill>
          <a:ln w="10160">
            <a:solidFill>
              <a:srgbClr val="1A39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3584448"/>
            <a:ext cx="1298448" cy="39319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710" b="1">
                <a:solidFill>
                  <a:srgbClr val="FFFFFF"/>
                </a:solidFill>
                <a:latin typeface="Aptos"/>
              </a:rPr>
              <a:t>Architettura dei brand e
gestione del portafoglio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75488" y="4087368"/>
            <a:ext cx="1444752" cy="484632"/>
          </a:xfrm>
          <a:prstGeom prst="roundRect">
            <a:avLst/>
          </a:prstGeom>
          <a:solidFill>
            <a:srgbClr val="F3F6F9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48640" y="4142231"/>
            <a:ext cx="1298448" cy="39319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710" b="1">
                <a:solidFill>
                  <a:srgbClr val="67717C"/>
                </a:solidFill>
                <a:latin typeface="Aptos"/>
              </a:rPr>
              <a:t>Leadership multibrand nel premium e
nel lusso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75488" y="4645152"/>
            <a:ext cx="1444752" cy="484632"/>
          </a:xfrm>
          <a:prstGeom prst="roundRect">
            <a:avLst/>
          </a:prstGeom>
          <a:solidFill>
            <a:srgbClr val="1A395B"/>
          </a:solidFill>
          <a:ln w="10160">
            <a:solidFill>
              <a:srgbClr val="1A39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48640" y="4700016"/>
            <a:ext cx="1298448" cy="39319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710" b="1">
                <a:solidFill>
                  <a:srgbClr val="FFFFFF"/>
                </a:solidFill>
                <a:latin typeface="Aptos"/>
              </a:rPr>
              <a:t>CRM, dati, digitale e
omnicanalità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75488" y="5202936"/>
            <a:ext cx="1444752" cy="484632"/>
          </a:xfrm>
          <a:prstGeom prst="roundRect">
            <a:avLst/>
          </a:prstGeom>
          <a:solidFill>
            <a:srgbClr val="1A395B"/>
          </a:solidFill>
          <a:ln w="10160">
            <a:solidFill>
              <a:srgbClr val="1A39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48640" y="5257799"/>
            <a:ext cx="1298448" cy="39319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710" b="1">
                <a:solidFill>
                  <a:srgbClr val="FFFFFF"/>
                </a:solidFill>
                <a:latin typeface="Aptos"/>
              </a:rPr>
              <a:t>Gestione delle performance e
disciplina operativa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475488" y="5760720"/>
            <a:ext cx="1444752" cy="484632"/>
          </a:xfrm>
          <a:prstGeom prst="roundRect">
            <a:avLst/>
          </a:prstGeom>
          <a:solidFill>
            <a:srgbClr val="F3F6F9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548640" y="5815583"/>
            <a:ext cx="1298448" cy="39319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710" b="1">
                <a:solidFill>
                  <a:srgbClr val="67717C"/>
                </a:solidFill>
                <a:latin typeface="Aptos"/>
              </a:rPr>
              <a:t>Allocazione del capitale, M&amp;A, governance e
creazione di valore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2103120" y="1298448"/>
            <a:ext cx="9509760" cy="438912"/>
          </a:xfrm>
          <a:prstGeom prst="roundRect">
            <a:avLst/>
          </a:prstGeom>
          <a:solidFill>
            <a:srgbClr val="E5EDF5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2286000" y="1408176"/>
            <a:ext cx="9144000" cy="17373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/>
            <a:r>
              <a:rPr sz="890" b="1">
                <a:solidFill>
                  <a:srgbClr val="1A395B"/>
                </a:solidFill>
                <a:latin typeface="Aptos"/>
              </a:rPr>
              <a:t>2011–2013 | Direttore marketing mondiale – Marketing, governance digitale, M&amp;A e sviluppo internazionale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2103120" y="1920240"/>
            <a:ext cx="2834640" cy="2340864"/>
          </a:xfrm>
          <a:prstGeom prst="roundRect">
            <a:avLst/>
          </a:prstGeom>
          <a:solidFill>
            <a:srgbClr val="F3F6F9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2267712" y="2112264"/>
            <a:ext cx="2505456" cy="1645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869" b="1">
                <a:solidFill>
                  <a:srgbClr val="BE8D44"/>
                </a:solidFill>
                <a:latin typeface="Aptos"/>
              </a:rPr>
              <a:t>SFIDA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267712" y="2450592"/>
            <a:ext cx="2505456" cy="1554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900" b="0">
                <a:solidFill>
                  <a:srgbClr val="343D48"/>
                </a:solidFill>
                <a:latin typeface="Aptos"/>
              </a:rPr>
              <a:t>Un gruppo moda e tessile con oltre un miliardo di euro di ricavi, più di 2.100 negozi a insegna e numerosi brand, fortemente esposto al mercato italiano, aveva bisogno di un posizionamento più preciso, una governance digitale più solida e maggiore presenza internazionale.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5230368" y="1920240"/>
            <a:ext cx="2834640" cy="2340864"/>
          </a:xfrm>
          <a:prstGeom prst="roundRect">
            <a:avLst/>
          </a:prstGeom>
          <a:solidFill>
            <a:srgbClr val="F3F6F9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394959" y="2112264"/>
            <a:ext cx="2505456" cy="1645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869" b="1">
                <a:solidFill>
                  <a:srgbClr val="BE8D44"/>
                </a:solidFill>
                <a:latin typeface="Aptos"/>
              </a:rPr>
              <a:t>COSA HO GUIDATO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394959" y="2450592"/>
            <a:ext cx="2505456" cy="1554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900" b="0">
                <a:solidFill>
                  <a:srgbClr val="343D48"/>
                </a:solidFill>
                <a:latin typeface="Aptos"/>
              </a:rPr>
              <a:t>Ho costruito una base di conoscenza comune tra i brand: ricerca e archetipi, Brand Key &amp; Driver, CRM, e-commerce, governance social e web, logiche di prezzo e confezionamento e geomarketing, per riprogettare la rete e accelerare l’internazionalizzazione.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8357616" y="1920240"/>
            <a:ext cx="2834640" cy="2340864"/>
          </a:xfrm>
          <a:prstGeom prst="roundRect">
            <a:avLst/>
          </a:prstGeom>
          <a:solidFill>
            <a:srgbClr val="F3F6F9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522208" y="2112264"/>
            <a:ext cx="2505456" cy="1645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869" b="1">
                <a:solidFill>
                  <a:srgbClr val="BE8D44"/>
                </a:solidFill>
                <a:latin typeface="Aptos"/>
              </a:rPr>
              <a:t>IMPATTO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522208" y="2450592"/>
            <a:ext cx="2505456" cy="1554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900" b="0">
                <a:solidFill>
                  <a:srgbClr val="343D48"/>
                </a:solidFill>
                <a:latin typeface="Aptos"/>
              </a:rPr>
              <a:t>La conoscenza dei clienti è diventata un sistema di gestione. Dati e strumenti condivisi hanno orientato le decisioni commerciali, mentre ogni brand ha mantenuto un’identità e una proposta distintive.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2103120" y="4498848"/>
            <a:ext cx="2281428" cy="713232"/>
          </a:xfrm>
          <a:prstGeom prst="roundRect">
            <a:avLst/>
          </a:prstGeom>
          <a:solidFill>
            <a:srgbClr val="E5EDF5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2148839" y="4599432"/>
            <a:ext cx="2189988" cy="21031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/>
            <a:r>
              <a:rPr sz="1360" b="1">
                <a:solidFill>
                  <a:srgbClr val="1A395B"/>
                </a:solidFill>
                <a:latin typeface="Aptos"/>
              </a:rPr>
              <a:t>2.100+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167127" y="4901184"/>
            <a:ext cx="2153412" cy="2011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/>
            <a:r>
              <a:rPr sz="760" b="0">
                <a:solidFill>
                  <a:srgbClr val="67717C"/>
                </a:solidFill>
                <a:latin typeface="Aptos"/>
              </a:rPr>
              <a:t>Negozi a insegna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4512564" y="4498848"/>
            <a:ext cx="2281428" cy="713232"/>
          </a:xfrm>
          <a:prstGeom prst="roundRect">
            <a:avLst/>
          </a:prstGeom>
          <a:solidFill>
            <a:srgbClr val="E5EDF5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4558284" y="4599432"/>
            <a:ext cx="2189988" cy="21031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/>
            <a:r>
              <a:rPr sz="1360" b="1">
                <a:solidFill>
                  <a:srgbClr val="1A395B"/>
                </a:solidFill>
                <a:latin typeface="Aptos"/>
              </a:rPr>
              <a:t>34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576572" y="4901184"/>
            <a:ext cx="2153412" cy="2011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/>
            <a:r>
              <a:rPr sz="760" b="0">
                <a:solidFill>
                  <a:srgbClr val="67717C"/>
                </a:solidFill>
                <a:latin typeface="Aptos"/>
              </a:rPr>
              <a:t>Paesi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922008" y="4498848"/>
            <a:ext cx="2281428" cy="713232"/>
          </a:xfrm>
          <a:prstGeom prst="roundRect">
            <a:avLst/>
          </a:prstGeom>
          <a:solidFill>
            <a:srgbClr val="E5EDF5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967728" y="4599432"/>
            <a:ext cx="2189988" cy="21031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/>
            <a:r>
              <a:rPr sz="1360" b="1">
                <a:solidFill>
                  <a:srgbClr val="1A395B"/>
                </a:solidFill>
                <a:latin typeface="Aptos"/>
              </a:rPr>
              <a:t>+25%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986016" y="4901184"/>
            <a:ext cx="2153412" cy="2011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/>
            <a:r>
              <a:rPr sz="760" b="0">
                <a:solidFill>
                  <a:srgbClr val="67717C"/>
                </a:solidFill>
                <a:latin typeface="Aptos"/>
              </a:rPr>
              <a:t>Crescita annua dell’e-commerce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9331452" y="4498848"/>
            <a:ext cx="2281428" cy="713232"/>
          </a:xfrm>
          <a:prstGeom prst="roundRect">
            <a:avLst/>
          </a:prstGeom>
          <a:solidFill>
            <a:srgbClr val="E5EDF5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9377172" y="4599432"/>
            <a:ext cx="2189988" cy="21031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/>
            <a:r>
              <a:rPr sz="1360" b="1">
                <a:solidFill>
                  <a:srgbClr val="1A395B"/>
                </a:solidFill>
                <a:latin typeface="Aptos"/>
              </a:rPr>
              <a:t>6 volte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9395460" y="4901184"/>
            <a:ext cx="2153412" cy="2011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/>
            <a:r>
              <a:rPr sz="760" b="0">
                <a:solidFill>
                  <a:srgbClr val="67717C"/>
                </a:solidFill>
                <a:latin typeface="Aptos"/>
              </a:rPr>
              <a:t>Fatturato CRM rispetto all’anno precedente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2103120" y="5449824"/>
            <a:ext cx="9509760" cy="658368"/>
          </a:xfrm>
          <a:prstGeom prst="roundRect">
            <a:avLst/>
          </a:prstGeom>
          <a:solidFill>
            <a:srgbClr val="1A395B"/>
          </a:solidFill>
          <a:ln w="10160">
            <a:solidFill>
              <a:srgbClr val="1A39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2304288" y="5550408"/>
            <a:ext cx="1463040" cy="146304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800" b="1">
                <a:solidFill>
                  <a:srgbClr val="ECC57E"/>
                </a:solidFill>
                <a:latin typeface="Aptos"/>
              </a:rPr>
              <a:t>COSA DIMOSTRA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3703320" y="5522976"/>
            <a:ext cx="7680960" cy="38404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930" b="1">
                <a:solidFill>
                  <a:srgbClr val="FFFFFF"/>
                </a:solidFill>
                <a:latin typeface="Aptos"/>
              </a:rPr>
              <a:t>La conoscenza condivisa deve permettere a brand e imprese diversi di apprendere dalle stesse informazioni sui clienti, mantenendo proposte differenziate.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566928" y="6510528"/>
            <a:ext cx="10972800" cy="10972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620" b="0">
                <a:solidFill>
                  <a:srgbClr val="67717C"/>
                </a:solidFill>
                <a:latin typeface="Aptos"/>
              </a:rPr>
              <a:t>Esperienze executive | Alessandro Cicchetti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66928" y="237744"/>
            <a:ext cx="10561320" cy="384048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2000" b="1">
                <a:solidFill>
                  <a:srgbClr val="1A395B"/>
                </a:solidFill>
                <a:latin typeface="Aptos"/>
              </a:rPr>
              <a:t>Caso 5  |  </a:t>
            </a:r>
            <a:r>
              <a:rPr sz="1080" b="1">
                <a:solidFill>
                  <a:srgbClr val="BE8D44"/>
                </a:solidFill>
                <a:latin typeface="Aptos"/>
              </a:rPr>
              <a:t>MODA E TESSILE  |  </a:t>
            </a:r>
            <a:r>
              <a:rPr sz="2000" b="1">
                <a:solidFill>
                  <a:srgbClr val="1A395B"/>
                </a:solidFill>
                <a:latin typeface="Aptos"/>
              </a:rPr>
              <a:t>Miroglio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5" name="TextBox 4"/>
          <p:cNvSpPr txBox="1"/>
          <p:nvPr/>
        </p:nvSpPr>
        <p:spPr>
          <a:xfrm>
            <a:off x="585216" y="731520"/>
            <a:ext cx="10835640" cy="21031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1040" b="1">
                <a:solidFill>
                  <a:srgbClr val="4881AE"/>
                </a:solidFill>
                <a:latin typeface="Aptos"/>
              </a:rPr>
              <a:t>Creare valore di gruppo tutelando il valore dei brand premium</a:t>
            </a:r>
          </a:p>
        </p:txBody>
      </p:sp>
      <p:sp>
        <p:nvSpPr>
          <p:cNvPr id="6" name="Rectangle 5"/>
          <p:cNvSpPr/>
          <p:nvPr/>
        </p:nvSpPr>
        <p:spPr>
          <a:xfrm>
            <a:off x="585216" y="1005840"/>
            <a:ext cx="10972800" cy="16459"/>
          </a:xfrm>
          <a:prstGeom prst="rect">
            <a:avLst/>
          </a:prstGeom>
          <a:solidFill>
            <a:srgbClr val="C6D0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247120" y="310896"/>
            <a:ext cx="256032" cy="12801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/>
            <a:r>
              <a:rPr sz="700" b="0">
                <a:solidFill>
                  <a:srgbClr val="67717C"/>
                </a:solidFill>
                <a:latin typeface="Aptos"/>
              </a:rPr>
              <a:t>7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75488" y="1298448"/>
            <a:ext cx="1444752" cy="484632"/>
          </a:xfrm>
          <a:prstGeom prst="roundRect">
            <a:avLst/>
          </a:prstGeom>
          <a:solidFill>
            <a:srgbClr val="F3F6F9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48640" y="1353312"/>
            <a:ext cx="1298448" cy="39319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710" b="1">
                <a:solidFill>
                  <a:srgbClr val="67717C"/>
                </a:solidFill>
                <a:latin typeface="Aptos"/>
              </a:rPr>
              <a:t>Conoscenza del consumatore e
del mercato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75488" y="1856231"/>
            <a:ext cx="1444752" cy="484632"/>
          </a:xfrm>
          <a:prstGeom prst="roundRect">
            <a:avLst/>
          </a:prstGeom>
          <a:solidFill>
            <a:srgbClr val="F3F6F9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48640" y="1911095"/>
            <a:ext cx="1298448" cy="39319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710" b="1">
                <a:solidFill>
                  <a:srgbClr val="67717C"/>
                </a:solidFill>
                <a:latin typeface="Aptos"/>
              </a:rPr>
              <a:t>Trasformazione, organizzazione e
cultura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75488" y="2414015"/>
            <a:ext cx="1444752" cy="484632"/>
          </a:xfrm>
          <a:prstGeom prst="roundRect">
            <a:avLst/>
          </a:prstGeom>
          <a:solidFill>
            <a:srgbClr val="F3F6F9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48640" y="2468879"/>
            <a:ext cx="1298448" cy="39319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710" b="1">
                <a:solidFill>
                  <a:srgbClr val="67717C"/>
                </a:solidFill>
                <a:latin typeface="Aptos"/>
              </a:rPr>
              <a:t>Brand, sport e
piattaforme media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75488" y="2971800"/>
            <a:ext cx="1444752" cy="484632"/>
          </a:xfrm>
          <a:prstGeom prst="roundRect">
            <a:avLst/>
          </a:prstGeom>
          <a:solidFill>
            <a:srgbClr val="F3F6F9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48640" y="3026664"/>
            <a:ext cx="1298448" cy="39319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710" b="1">
                <a:solidFill>
                  <a:srgbClr val="67717C"/>
                </a:solidFill>
                <a:latin typeface="Aptos"/>
              </a:rPr>
              <a:t>Integrazione e
distribuzione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75488" y="3529584"/>
            <a:ext cx="1444752" cy="484632"/>
          </a:xfrm>
          <a:prstGeom prst="roundRect">
            <a:avLst/>
          </a:prstGeom>
          <a:solidFill>
            <a:srgbClr val="1A395B"/>
          </a:solidFill>
          <a:ln w="10160">
            <a:solidFill>
              <a:srgbClr val="1A39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3584448"/>
            <a:ext cx="1298448" cy="39319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710" b="1">
                <a:solidFill>
                  <a:srgbClr val="FFFFFF"/>
                </a:solidFill>
                <a:latin typeface="Aptos"/>
              </a:rPr>
              <a:t>Architettura dei brand e
gestione del portafoglio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75488" y="4087368"/>
            <a:ext cx="1444752" cy="484632"/>
          </a:xfrm>
          <a:prstGeom prst="roundRect">
            <a:avLst/>
          </a:prstGeom>
          <a:solidFill>
            <a:srgbClr val="1A395B"/>
          </a:solidFill>
          <a:ln w="10160">
            <a:solidFill>
              <a:srgbClr val="1A39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48640" y="4142231"/>
            <a:ext cx="1298448" cy="39319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710" b="1">
                <a:solidFill>
                  <a:srgbClr val="FFFFFF"/>
                </a:solidFill>
                <a:latin typeface="Aptos"/>
              </a:rPr>
              <a:t>Leadership multibrand nel premium e
nel lusso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75488" y="4645152"/>
            <a:ext cx="1444752" cy="484632"/>
          </a:xfrm>
          <a:prstGeom prst="roundRect">
            <a:avLst/>
          </a:prstGeom>
          <a:solidFill>
            <a:srgbClr val="F3F6F9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48640" y="4700016"/>
            <a:ext cx="1298448" cy="39319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710" b="1">
                <a:solidFill>
                  <a:srgbClr val="67717C"/>
                </a:solidFill>
                <a:latin typeface="Aptos"/>
              </a:rPr>
              <a:t>CRM, dati, digitale e
omnicanalità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75488" y="5202936"/>
            <a:ext cx="1444752" cy="484632"/>
          </a:xfrm>
          <a:prstGeom prst="roundRect">
            <a:avLst/>
          </a:prstGeom>
          <a:solidFill>
            <a:srgbClr val="1A395B"/>
          </a:solidFill>
          <a:ln w="10160">
            <a:solidFill>
              <a:srgbClr val="1A39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48640" y="5257799"/>
            <a:ext cx="1298448" cy="39319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710" b="1">
                <a:solidFill>
                  <a:srgbClr val="FFFFFF"/>
                </a:solidFill>
                <a:latin typeface="Aptos"/>
              </a:rPr>
              <a:t>Gestione delle performance e
disciplina operativa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475488" y="5760720"/>
            <a:ext cx="1444752" cy="484632"/>
          </a:xfrm>
          <a:prstGeom prst="roundRect">
            <a:avLst/>
          </a:prstGeom>
          <a:solidFill>
            <a:srgbClr val="F3F6F9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548640" y="5815583"/>
            <a:ext cx="1298448" cy="39319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710" b="1">
                <a:solidFill>
                  <a:srgbClr val="67717C"/>
                </a:solidFill>
                <a:latin typeface="Aptos"/>
              </a:rPr>
              <a:t>Allocazione del capitale, M&amp;A, governance e
creazione di valore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2103120" y="1298448"/>
            <a:ext cx="9509760" cy="438912"/>
          </a:xfrm>
          <a:prstGeom prst="roundRect">
            <a:avLst/>
          </a:prstGeom>
          <a:solidFill>
            <a:srgbClr val="E5EDF5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2286000" y="1408176"/>
            <a:ext cx="9144000" cy="17373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/>
            <a:r>
              <a:rPr sz="890" b="1">
                <a:solidFill>
                  <a:srgbClr val="1A395B"/>
                </a:solidFill>
                <a:latin typeface="Aptos"/>
              </a:rPr>
              <a:t>2013–2018 | Direttore marketing di gruppo; direttore marketing retail fino al 2016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2103120" y="1920240"/>
            <a:ext cx="2834640" cy="2340864"/>
          </a:xfrm>
          <a:prstGeom prst="roundRect">
            <a:avLst/>
          </a:prstGeom>
          <a:solidFill>
            <a:srgbClr val="F3F6F9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2267712" y="2112264"/>
            <a:ext cx="2505456" cy="1645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869" b="1">
                <a:solidFill>
                  <a:srgbClr val="BE8D44"/>
                </a:solidFill>
                <a:latin typeface="Aptos"/>
              </a:rPr>
              <a:t>SFIDA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267712" y="2450592"/>
            <a:ext cx="2505456" cy="1554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900" b="0">
                <a:solidFill>
                  <a:srgbClr val="343D48"/>
                </a:solidFill>
                <a:latin typeface="Aptos"/>
              </a:rPr>
              <a:t>Creare una piattaforma coerente di relazione con il cliente e di marketing per un distributore e retailer molto diversificato, che rappresentava alcuni dei brand più attenti alla tutela della propria identità nei settori lusso, moda, automotive, bellezza e lifestyle.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5230368" y="1920240"/>
            <a:ext cx="2834640" cy="2340864"/>
          </a:xfrm>
          <a:prstGeom prst="roundRect">
            <a:avLst/>
          </a:prstGeom>
          <a:solidFill>
            <a:srgbClr val="F3F6F9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394959" y="2112264"/>
            <a:ext cx="2505456" cy="1645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869" b="1">
                <a:solidFill>
                  <a:srgbClr val="BE8D44"/>
                </a:solidFill>
                <a:latin typeface="Aptos"/>
              </a:rPr>
              <a:t>COSA HO GUIDATO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394959" y="2450592"/>
            <a:ext cx="2505456" cy="1554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900" b="0">
                <a:solidFill>
                  <a:srgbClr val="343D48"/>
                </a:solidFill>
                <a:latin typeface="Aptos"/>
              </a:rPr>
              <a:t>Ho lavorato attraverso joint venture, franchising e grandi magazzini con brand come Bulgari, Gucci, Bottega Veneta, Saint Laurent, Prada, Armani e Balenciaga, sviluppando competenze di gruppo nel rispetto dell’identità, degli standard e della promessa al cliente di ciascun partner.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8357616" y="1920240"/>
            <a:ext cx="2834640" cy="2340864"/>
          </a:xfrm>
          <a:prstGeom prst="roundRect">
            <a:avLst/>
          </a:prstGeom>
          <a:solidFill>
            <a:srgbClr val="F3F6F9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522208" y="2112264"/>
            <a:ext cx="2505456" cy="1645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869" b="1">
                <a:solidFill>
                  <a:srgbClr val="BE8D44"/>
                </a:solidFill>
                <a:latin typeface="Aptos"/>
              </a:rPr>
              <a:t>IMPATTO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522208" y="2450592"/>
            <a:ext cx="2505456" cy="1554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900" b="0">
                <a:solidFill>
                  <a:srgbClr val="343D48"/>
                </a:solidFill>
                <a:latin typeface="Aptos"/>
              </a:rPr>
              <a:t>Ho costruito competenze di marketing di gruppo nel retail fisico, negli eventi, nella comunicazione e nel servizio, preservando l’integrità dei brand e la fiducia dei partner: la condizione per ottenere maggiori responsabilità dai partner premium.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2103120" y="4498848"/>
            <a:ext cx="2281428" cy="713232"/>
          </a:xfrm>
          <a:prstGeom prst="roundRect">
            <a:avLst/>
          </a:prstGeom>
          <a:solidFill>
            <a:srgbClr val="E5EDF5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2148839" y="4599432"/>
            <a:ext cx="2189988" cy="21031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/>
            <a:r>
              <a:rPr sz="1360" b="1">
                <a:solidFill>
                  <a:srgbClr val="1A395B"/>
                </a:solidFill>
                <a:latin typeface="Aptos"/>
              </a:rPr>
              <a:t>Circa 1.800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167127" y="4901184"/>
            <a:ext cx="2153412" cy="2011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/>
            <a:r>
              <a:rPr sz="760" b="0">
                <a:solidFill>
                  <a:srgbClr val="67717C"/>
                </a:solidFill>
                <a:latin typeface="Aptos"/>
              </a:rPr>
              <a:t>Brand nell’ecosistema complessivo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4512564" y="4498848"/>
            <a:ext cx="2281428" cy="713232"/>
          </a:xfrm>
          <a:prstGeom prst="roundRect">
            <a:avLst/>
          </a:prstGeom>
          <a:solidFill>
            <a:srgbClr val="E5EDF5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4558284" y="4599432"/>
            <a:ext cx="2189988" cy="21031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/>
            <a:r>
              <a:rPr sz="1360" b="1">
                <a:solidFill>
                  <a:srgbClr val="1A395B"/>
                </a:solidFill>
                <a:latin typeface="Aptos"/>
              </a:rPr>
              <a:t>200+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576572" y="4901184"/>
            <a:ext cx="2153412" cy="2011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/>
            <a:r>
              <a:rPr sz="760" b="0">
                <a:solidFill>
                  <a:srgbClr val="67717C"/>
                </a:solidFill>
                <a:latin typeface="Aptos"/>
              </a:rPr>
              <a:t>Negozi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922008" y="4498848"/>
            <a:ext cx="2281428" cy="713232"/>
          </a:xfrm>
          <a:prstGeom prst="roundRect">
            <a:avLst/>
          </a:prstGeom>
          <a:solidFill>
            <a:srgbClr val="E5EDF5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967728" y="4599432"/>
            <a:ext cx="2189988" cy="21031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/>
            <a:r>
              <a:rPr sz="1360" b="1">
                <a:solidFill>
                  <a:srgbClr val="1A395B"/>
                </a:solidFill>
                <a:latin typeface="Aptos"/>
              </a:rPr>
              <a:t>12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986016" y="4901184"/>
            <a:ext cx="2153412" cy="2011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/>
            <a:r>
              <a:rPr sz="760" b="0">
                <a:solidFill>
                  <a:srgbClr val="67717C"/>
                </a:solidFill>
                <a:latin typeface="Aptos"/>
              </a:rPr>
              <a:t>Paesi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9331452" y="4498848"/>
            <a:ext cx="2281428" cy="713232"/>
          </a:xfrm>
          <a:prstGeom prst="roundRect">
            <a:avLst/>
          </a:prstGeom>
          <a:solidFill>
            <a:srgbClr val="E5EDF5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9377172" y="4599432"/>
            <a:ext cx="2189988" cy="21031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/>
            <a:r>
              <a:rPr sz="1360" b="1">
                <a:solidFill>
                  <a:srgbClr val="1A395B"/>
                </a:solidFill>
                <a:latin typeface="Aptos"/>
              </a:rPr>
              <a:t>250+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9395460" y="4901184"/>
            <a:ext cx="2153412" cy="2011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/>
            <a:r>
              <a:rPr sz="760" b="0">
                <a:solidFill>
                  <a:srgbClr val="67717C"/>
                </a:solidFill>
                <a:latin typeface="Aptos"/>
              </a:rPr>
              <a:t>Persone nell’organizzazione marketing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2103120" y="5449824"/>
            <a:ext cx="9509760" cy="658368"/>
          </a:xfrm>
          <a:prstGeom prst="roundRect">
            <a:avLst/>
          </a:prstGeom>
          <a:solidFill>
            <a:srgbClr val="1A395B"/>
          </a:solidFill>
          <a:ln w="10160">
            <a:solidFill>
              <a:srgbClr val="1A39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2304288" y="5550408"/>
            <a:ext cx="1463040" cy="146304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800" b="1">
                <a:solidFill>
                  <a:srgbClr val="ECC57E"/>
                </a:solidFill>
                <a:latin typeface="Aptos"/>
              </a:rPr>
              <a:t>COSA DIMOSTRA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3703320" y="5522976"/>
            <a:ext cx="7680960" cy="38404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930" b="1">
                <a:solidFill>
                  <a:srgbClr val="FFFFFF"/>
                </a:solidFill>
                <a:latin typeface="Aptos"/>
              </a:rPr>
              <a:t>In un ecosistema premium, le competenze condivise creano valore quando ogni brand ritiene che identità, standard e potenziale commerciale siano più forti all’interno del gruppo.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566928" y="6510528"/>
            <a:ext cx="10972800" cy="10972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620" b="0">
                <a:solidFill>
                  <a:srgbClr val="67717C"/>
                </a:solidFill>
                <a:latin typeface="Aptos"/>
              </a:rPr>
              <a:t>Esperienze executive | Alessandro Cicchetti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66928" y="237744"/>
            <a:ext cx="10561320" cy="384048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2000" b="1">
                <a:solidFill>
                  <a:srgbClr val="1A395B"/>
                </a:solidFill>
                <a:latin typeface="Aptos"/>
              </a:rPr>
              <a:t>Caso 6  |  </a:t>
            </a:r>
            <a:r>
              <a:rPr sz="1080" b="1">
                <a:solidFill>
                  <a:srgbClr val="BE8D44"/>
                </a:solidFill>
                <a:latin typeface="Aptos"/>
              </a:rPr>
              <a:t>RETAIL E DISTRIBUZIONE DEL LUSSO  |  </a:t>
            </a:r>
            <a:r>
              <a:rPr sz="2000" b="1">
                <a:solidFill>
                  <a:srgbClr val="1A395B"/>
                </a:solidFill>
                <a:latin typeface="Aptos"/>
              </a:rPr>
              <a:t>Al Tayer Group, Dubai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5" name="TextBox 4"/>
          <p:cNvSpPr txBox="1"/>
          <p:nvPr/>
        </p:nvSpPr>
        <p:spPr>
          <a:xfrm>
            <a:off x="585216" y="731520"/>
            <a:ext cx="10835640" cy="21031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1040" b="1">
                <a:solidFill>
                  <a:srgbClr val="4881AE"/>
                </a:solidFill>
                <a:latin typeface="Aptos"/>
              </a:rPr>
              <a:t>Da molti brand e punti di contatto a una conoscenza unitaria del cliente</a:t>
            </a:r>
          </a:p>
        </p:txBody>
      </p:sp>
      <p:sp>
        <p:nvSpPr>
          <p:cNvPr id="6" name="Rectangle 5"/>
          <p:cNvSpPr/>
          <p:nvPr/>
        </p:nvSpPr>
        <p:spPr>
          <a:xfrm>
            <a:off x="585216" y="1005840"/>
            <a:ext cx="10972800" cy="16459"/>
          </a:xfrm>
          <a:prstGeom prst="rect">
            <a:avLst/>
          </a:prstGeom>
          <a:solidFill>
            <a:srgbClr val="C6D0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247120" y="310896"/>
            <a:ext cx="256032" cy="12801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/>
            <a:r>
              <a:rPr sz="700" b="0">
                <a:solidFill>
                  <a:srgbClr val="67717C"/>
                </a:solidFill>
                <a:latin typeface="Aptos"/>
              </a:rPr>
              <a:t>8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75488" y="1298448"/>
            <a:ext cx="1444752" cy="484632"/>
          </a:xfrm>
          <a:prstGeom prst="roundRect">
            <a:avLst/>
          </a:prstGeom>
          <a:solidFill>
            <a:srgbClr val="1A395B"/>
          </a:solidFill>
          <a:ln w="10160">
            <a:solidFill>
              <a:srgbClr val="1A39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48640" y="1353312"/>
            <a:ext cx="1298448" cy="39319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710" b="1">
                <a:solidFill>
                  <a:srgbClr val="FFFFFF"/>
                </a:solidFill>
                <a:latin typeface="Aptos"/>
              </a:rPr>
              <a:t>Conoscenza del consumatore e
del mercato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75488" y="1856231"/>
            <a:ext cx="1444752" cy="484632"/>
          </a:xfrm>
          <a:prstGeom prst="roundRect">
            <a:avLst/>
          </a:prstGeom>
          <a:solidFill>
            <a:srgbClr val="F3F6F9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48640" y="1911095"/>
            <a:ext cx="1298448" cy="39319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710" b="1">
                <a:solidFill>
                  <a:srgbClr val="67717C"/>
                </a:solidFill>
                <a:latin typeface="Aptos"/>
              </a:rPr>
              <a:t>Trasformazione, organizzazione e
cultura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75488" y="2414015"/>
            <a:ext cx="1444752" cy="484632"/>
          </a:xfrm>
          <a:prstGeom prst="roundRect">
            <a:avLst/>
          </a:prstGeom>
          <a:solidFill>
            <a:srgbClr val="F3F6F9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48640" y="2468879"/>
            <a:ext cx="1298448" cy="39319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710" b="1">
                <a:solidFill>
                  <a:srgbClr val="67717C"/>
                </a:solidFill>
                <a:latin typeface="Aptos"/>
              </a:rPr>
              <a:t>Brand, sport e
piattaforme media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75488" y="2971800"/>
            <a:ext cx="1444752" cy="484632"/>
          </a:xfrm>
          <a:prstGeom prst="roundRect">
            <a:avLst/>
          </a:prstGeom>
          <a:solidFill>
            <a:srgbClr val="F3F6F9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48640" y="3026664"/>
            <a:ext cx="1298448" cy="39319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710" b="1">
                <a:solidFill>
                  <a:srgbClr val="67717C"/>
                </a:solidFill>
                <a:latin typeface="Aptos"/>
              </a:rPr>
              <a:t>Integrazione e
distribuzione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75488" y="3529584"/>
            <a:ext cx="1444752" cy="484632"/>
          </a:xfrm>
          <a:prstGeom prst="roundRect">
            <a:avLst/>
          </a:prstGeom>
          <a:solidFill>
            <a:srgbClr val="F3F6F9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3584448"/>
            <a:ext cx="1298448" cy="39319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710" b="1">
                <a:solidFill>
                  <a:srgbClr val="67717C"/>
                </a:solidFill>
                <a:latin typeface="Aptos"/>
              </a:rPr>
              <a:t>Architettura dei brand e
gestione del portafoglio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75488" y="4087368"/>
            <a:ext cx="1444752" cy="484632"/>
          </a:xfrm>
          <a:prstGeom prst="roundRect">
            <a:avLst/>
          </a:prstGeom>
          <a:solidFill>
            <a:srgbClr val="F3F6F9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48640" y="4142231"/>
            <a:ext cx="1298448" cy="39319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710" b="1">
                <a:solidFill>
                  <a:srgbClr val="67717C"/>
                </a:solidFill>
                <a:latin typeface="Aptos"/>
              </a:rPr>
              <a:t>Leadership multibrand nel premium e
nel lusso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75488" y="4645152"/>
            <a:ext cx="1444752" cy="484632"/>
          </a:xfrm>
          <a:prstGeom prst="roundRect">
            <a:avLst/>
          </a:prstGeom>
          <a:solidFill>
            <a:srgbClr val="1A395B"/>
          </a:solidFill>
          <a:ln w="10160">
            <a:solidFill>
              <a:srgbClr val="1A39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48640" y="4700016"/>
            <a:ext cx="1298448" cy="39319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710" b="1">
                <a:solidFill>
                  <a:srgbClr val="FFFFFF"/>
                </a:solidFill>
                <a:latin typeface="Aptos"/>
              </a:rPr>
              <a:t>CRM, dati, digitale e
omnicanalità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75488" y="5202936"/>
            <a:ext cx="1444752" cy="484632"/>
          </a:xfrm>
          <a:prstGeom prst="roundRect">
            <a:avLst/>
          </a:prstGeom>
          <a:solidFill>
            <a:srgbClr val="1A395B"/>
          </a:solidFill>
          <a:ln w="10160">
            <a:solidFill>
              <a:srgbClr val="1A39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48640" y="5257799"/>
            <a:ext cx="1298448" cy="39319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710" b="1">
                <a:solidFill>
                  <a:srgbClr val="FFFFFF"/>
                </a:solidFill>
                <a:latin typeface="Aptos"/>
              </a:rPr>
              <a:t>Gestione delle performance e
disciplina operativa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475488" y="5760720"/>
            <a:ext cx="1444752" cy="484632"/>
          </a:xfrm>
          <a:prstGeom prst="roundRect">
            <a:avLst/>
          </a:prstGeom>
          <a:solidFill>
            <a:srgbClr val="F3F6F9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548640" y="5815583"/>
            <a:ext cx="1298448" cy="39319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710" b="1">
                <a:solidFill>
                  <a:srgbClr val="67717C"/>
                </a:solidFill>
                <a:latin typeface="Aptos"/>
              </a:rPr>
              <a:t>Allocazione del capitale, M&amp;A, governance e
creazione di valore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2103120" y="1298448"/>
            <a:ext cx="9509760" cy="438912"/>
          </a:xfrm>
          <a:prstGeom prst="roundRect">
            <a:avLst/>
          </a:prstGeom>
          <a:solidFill>
            <a:srgbClr val="E5EDF5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2286000" y="1408176"/>
            <a:ext cx="9144000" cy="17373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/>
            <a:r>
              <a:rPr sz="890" b="1">
                <a:solidFill>
                  <a:srgbClr val="1A395B"/>
                </a:solidFill>
                <a:latin typeface="Aptos"/>
              </a:rPr>
              <a:t>2013–2018 | Direttore marketing di gruppo – Esperienza cliente, CRM, digitale, e-commerce, fidelizzazione e analisi dei dati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2103120" y="1920240"/>
            <a:ext cx="2834640" cy="2340864"/>
          </a:xfrm>
          <a:prstGeom prst="roundRect">
            <a:avLst/>
          </a:prstGeom>
          <a:solidFill>
            <a:srgbClr val="F3F6F9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2267712" y="2112264"/>
            <a:ext cx="2505456" cy="1645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869" b="1">
                <a:solidFill>
                  <a:srgbClr val="BE8D44"/>
                </a:solidFill>
                <a:latin typeface="Aptos"/>
              </a:rPr>
              <a:t>SFIDA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267712" y="2450592"/>
            <a:ext cx="2505456" cy="1554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900" b="0">
                <a:solidFill>
                  <a:srgbClr val="343D48"/>
                </a:solidFill>
                <a:latin typeface="Aptos"/>
              </a:rPr>
              <a:t>Passare da un insieme di brand e punti di contatto a un unico percorso del cliente tra canali fisici e digitali, preservando il DNA e la responsabilità commerciale di ciascun brand.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5230368" y="1920240"/>
            <a:ext cx="2834640" cy="2340864"/>
          </a:xfrm>
          <a:prstGeom prst="roundRect">
            <a:avLst/>
          </a:prstGeom>
          <a:solidFill>
            <a:srgbClr val="F3F6F9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394959" y="2112264"/>
            <a:ext cx="2505456" cy="1645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869" b="1">
                <a:solidFill>
                  <a:srgbClr val="BE8D44"/>
                </a:solidFill>
                <a:latin typeface="Aptos"/>
              </a:rPr>
              <a:t>COSA HO GUIDATO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394959" y="2450592"/>
            <a:ext cx="2505456" cy="1554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900" b="0">
                <a:solidFill>
                  <a:srgbClr val="343D48"/>
                </a:solidFill>
                <a:latin typeface="Aptos"/>
              </a:rPr>
              <a:t>Ho progettato una trasformazione in dieci elementi: visione unitaria del cliente, fidelizzazione esperienziale, CRM e analisi dei dati, e-commerce orizzontale e verticale, social, NPS, ricerca e innovazione, reputazione del brand, esperienza utente e dipendente (UX/EX) e sviluppo organizzativo.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8357616" y="1920240"/>
            <a:ext cx="2834640" cy="2340864"/>
          </a:xfrm>
          <a:prstGeom prst="roundRect">
            <a:avLst/>
          </a:prstGeom>
          <a:solidFill>
            <a:srgbClr val="F3F6F9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522208" y="2112264"/>
            <a:ext cx="2505456" cy="1645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869" b="1">
                <a:solidFill>
                  <a:srgbClr val="BE8D44"/>
                </a:solidFill>
                <a:latin typeface="Aptos"/>
              </a:rPr>
              <a:t>IMPATTO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522208" y="2450592"/>
            <a:ext cx="2505456" cy="1554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900" b="0">
                <a:solidFill>
                  <a:srgbClr val="343D48"/>
                </a:solidFill>
                <a:latin typeface="Aptos"/>
              </a:rPr>
              <a:t>Ho creato un ecosistema integrato nel quale dati, fidelizzazione, esperienza e commercio si rafforzavano reciprocamente, offrendo al gruppo una conoscenza condivisa del cliente attraverso molteplici brand.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2103120" y="4498848"/>
            <a:ext cx="3084576" cy="713232"/>
          </a:xfrm>
          <a:prstGeom prst="roundRect">
            <a:avLst/>
          </a:prstGeom>
          <a:solidFill>
            <a:srgbClr val="E5EDF5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2148839" y="4599432"/>
            <a:ext cx="2993136" cy="21031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/>
            <a:r>
              <a:rPr sz="1360" b="1">
                <a:solidFill>
                  <a:srgbClr val="1A395B"/>
                </a:solidFill>
                <a:latin typeface="Aptos"/>
              </a:rPr>
              <a:t>$2,3 mld → circa $3 mld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167127" y="4901184"/>
            <a:ext cx="2956560" cy="2011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/>
            <a:r>
              <a:rPr sz="760" b="0">
                <a:solidFill>
                  <a:srgbClr val="67717C"/>
                </a:solidFill>
                <a:latin typeface="Aptos"/>
              </a:rPr>
              <a:t>Ricavi di gruppo riportati nel CV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5315712" y="4498848"/>
            <a:ext cx="3084576" cy="713232"/>
          </a:xfrm>
          <a:prstGeom prst="roundRect">
            <a:avLst/>
          </a:prstGeom>
          <a:solidFill>
            <a:srgbClr val="E5EDF5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5361432" y="4599432"/>
            <a:ext cx="2993136" cy="21031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/>
            <a:r>
              <a:rPr sz="1360" b="1">
                <a:solidFill>
                  <a:srgbClr val="1A395B"/>
                </a:solidFill>
                <a:latin typeface="Aptos"/>
              </a:rPr>
              <a:t>Oltre il 60%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379720" y="4901184"/>
            <a:ext cx="2956560" cy="2011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/>
            <a:r>
              <a:rPr sz="760" b="0">
                <a:solidFill>
                  <a:srgbClr val="67717C"/>
                </a:solidFill>
                <a:latin typeface="Aptos"/>
              </a:rPr>
              <a:t>Vendite associate ad Amber entro tre anni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8528304" y="4498848"/>
            <a:ext cx="3084576" cy="713232"/>
          </a:xfrm>
          <a:prstGeom prst="roundRect">
            <a:avLst/>
          </a:prstGeom>
          <a:solidFill>
            <a:srgbClr val="E5EDF5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8574024" y="4599432"/>
            <a:ext cx="2993136" cy="21031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/>
            <a:r>
              <a:rPr sz="1360" b="1">
                <a:solidFill>
                  <a:srgbClr val="1A395B"/>
                </a:solidFill>
                <a:latin typeface="Aptos"/>
              </a:rPr>
              <a:t>Un solo cliente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592312" y="4901184"/>
            <a:ext cx="2956560" cy="2011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/>
            <a:r>
              <a:rPr sz="760" b="0">
                <a:solidFill>
                  <a:srgbClr val="67717C"/>
                </a:solidFill>
                <a:latin typeface="Aptos"/>
              </a:rPr>
              <a:t>Visione unitaria tra fisico e digitale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2103120" y="5449824"/>
            <a:ext cx="9509760" cy="658368"/>
          </a:xfrm>
          <a:prstGeom prst="roundRect">
            <a:avLst/>
          </a:prstGeom>
          <a:solidFill>
            <a:srgbClr val="1A395B"/>
          </a:solidFill>
          <a:ln w="10160">
            <a:solidFill>
              <a:srgbClr val="1A39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2304288" y="5550408"/>
            <a:ext cx="1463040" cy="146304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800" b="1">
                <a:solidFill>
                  <a:srgbClr val="ECC57E"/>
                </a:solidFill>
                <a:latin typeface="Aptos"/>
              </a:rPr>
              <a:t>COSA DIMOSTRA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703320" y="5522976"/>
            <a:ext cx="7680960" cy="38404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930" b="1">
                <a:solidFill>
                  <a:srgbClr val="FFFFFF"/>
                </a:solidFill>
                <a:latin typeface="Aptos"/>
              </a:rPr>
              <a:t>L’obiettivo di CRM e dati è un cliente, molti brand, molti canali e un sistema di apprendimento condiviso che migliora le decisioni commerciali.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566928" y="6510528"/>
            <a:ext cx="10972800" cy="10972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620" b="0">
                <a:solidFill>
                  <a:srgbClr val="67717C"/>
                </a:solidFill>
                <a:latin typeface="Aptos"/>
              </a:rPr>
              <a:t>Esperienze executive | Alessandro Cicchetti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566928" y="237744"/>
            <a:ext cx="10561320" cy="384048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2000" b="1">
                <a:solidFill>
                  <a:srgbClr val="1A395B"/>
                </a:solidFill>
                <a:latin typeface="Aptos"/>
              </a:rPr>
              <a:t>Caso 7  |  </a:t>
            </a:r>
            <a:r>
              <a:rPr sz="1080" b="1">
                <a:solidFill>
                  <a:srgbClr val="BE8D44"/>
                </a:solidFill>
                <a:latin typeface="Aptos"/>
              </a:rPr>
              <a:t>RETAIL DEL LUSSO / OMNICANALITÀ E CRM  |  </a:t>
            </a:r>
            <a:r>
              <a:rPr sz="2000" b="1">
                <a:solidFill>
                  <a:srgbClr val="1A395B"/>
                </a:solidFill>
                <a:latin typeface="Aptos"/>
              </a:rPr>
              <a:t>Al Tayer Group, Dubai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5" name="TextBox 4"/>
          <p:cNvSpPr txBox="1"/>
          <p:nvPr/>
        </p:nvSpPr>
        <p:spPr>
          <a:xfrm>
            <a:off x="585216" y="731520"/>
            <a:ext cx="10835640" cy="21031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1040" b="1">
                <a:solidFill>
                  <a:srgbClr val="4881AE"/>
                </a:solidFill>
                <a:latin typeface="Aptos"/>
              </a:rPr>
              <a:t>Collegare l’allocazione del capitale alla creazione di valore operativo</a:t>
            </a:r>
          </a:p>
        </p:txBody>
      </p:sp>
      <p:sp>
        <p:nvSpPr>
          <p:cNvPr id="6" name="Rectangle 5"/>
          <p:cNvSpPr/>
          <p:nvPr/>
        </p:nvSpPr>
        <p:spPr>
          <a:xfrm>
            <a:off x="585216" y="1005840"/>
            <a:ext cx="10972800" cy="16459"/>
          </a:xfrm>
          <a:prstGeom prst="rect">
            <a:avLst/>
          </a:prstGeom>
          <a:solidFill>
            <a:srgbClr val="C6D0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247120" y="310896"/>
            <a:ext cx="256032" cy="12801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/>
            <a:r>
              <a:rPr sz="700" b="0">
                <a:solidFill>
                  <a:srgbClr val="67717C"/>
                </a:solidFill>
                <a:latin typeface="Aptos"/>
              </a:rPr>
              <a:t>9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75488" y="1298448"/>
            <a:ext cx="1444752" cy="484632"/>
          </a:xfrm>
          <a:prstGeom prst="roundRect">
            <a:avLst/>
          </a:prstGeom>
          <a:solidFill>
            <a:srgbClr val="F3F6F9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48640" y="1353312"/>
            <a:ext cx="1298448" cy="39319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710" b="1">
                <a:solidFill>
                  <a:srgbClr val="67717C"/>
                </a:solidFill>
                <a:latin typeface="Aptos"/>
              </a:rPr>
              <a:t>Conoscenza del consumatore e
del mercato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75488" y="1856231"/>
            <a:ext cx="1444752" cy="484632"/>
          </a:xfrm>
          <a:prstGeom prst="roundRect">
            <a:avLst/>
          </a:prstGeom>
          <a:solidFill>
            <a:srgbClr val="F3F6F9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48640" y="1911095"/>
            <a:ext cx="1298448" cy="39319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710" b="1">
                <a:solidFill>
                  <a:srgbClr val="67717C"/>
                </a:solidFill>
                <a:latin typeface="Aptos"/>
              </a:rPr>
              <a:t>Trasformazione, organizzazione e
cultura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75488" y="2414015"/>
            <a:ext cx="1444752" cy="484632"/>
          </a:xfrm>
          <a:prstGeom prst="roundRect">
            <a:avLst/>
          </a:prstGeom>
          <a:solidFill>
            <a:srgbClr val="F3F6F9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48640" y="2468879"/>
            <a:ext cx="1298448" cy="39319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710" b="1">
                <a:solidFill>
                  <a:srgbClr val="67717C"/>
                </a:solidFill>
                <a:latin typeface="Aptos"/>
              </a:rPr>
              <a:t>Brand, sport e
piattaforme media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75488" y="2971800"/>
            <a:ext cx="1444752" cy="484632"/>
          </a:xfrm>
          <a:prstGeom prst="roundRect">
            <a:avLst/>
          </a:prstGeom>
          <a:solidFill>
            <a:srgbClr val="1A395B"/>
          </a:solidFill>
          <a:ln w="10160">
            <a:solidFill>
              <a:srgbClr val="1A39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48640" y="3026664"/>
            <a:ext cx="1298448" cy="39319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710" b="1">
                <a:solidFill>
                  <a:srgbClr val="FFFFFF"/>
                </a:solidFill>
                <a:latin typeface="Aptos"/>
              </a:rPr>
              <a:t>Integrazione e
distribuzione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75488" y="3529584"/>
            <a:ext cx="1444752" cy="484632"/>
          </a:xfrm>
          <a:prstGeom prst="roundRect">
            <a:avLst/>
          </a:prstGeom>
          <a:solidFill>
            <a:srgbClr val="F3F6F9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3584448"/>
            <a:ext cx="1298448" cy="39319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710" b="1">
                <a:solidFill>
                  <a:srgbClr val="67717C"/>
                </a:solidFill>
                <a:latin typeface="Aptos"/>
              </a:rPr>
              <a:t>Architettura dei brand e
gestione del portafoglio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75488" y="4087368"/>
            <a:ext cx="1444752" cy="484632"/>
          </a:xfrm>
          <a:prstGeom prst="roundRect">
            <a:avLst/>
          </a:prstGeom>
          <a:solidFill>
            <a:srgbClr val="F3F6F9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48640" y="4142231"/>
            <a:ext cx="1298448" cy="39319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710" b="1">
                <a:solidFill>
                  <a:srgbClr val="67717C"/>
                </a:solidFill>
                <a:latin typeface="Aptos"/>
              </a:rPr>
              <a:t>Leadership multibrand nel premium e
nel lusso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75488" y="4645152"/>
            <a:ext cx="1444752" cy="484632"/>
          </a:xfrm>
          <a:prstGeom prst="roundRect">
            <a:avLst/>
          </a:prstGeom>
          <a:solidFill>
            <a:srgbClr val="F3F6F9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48640" y="4700016"/>
            <a:ext cx="1298448" cy="39319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710" b="1">
                <a:solidFill>
                  <a:srgbClr val="67717C"/>
                </a:solidFill>
                <a:latin typeface="Aptos"/>
              </a:rPr>
              <a:t>CRM, dati, digitale e
omnicanalità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75488" y="5202936"/>
            <a:ext cx="1444752" cy="484632"/>
          </a:xfrm>
          <a:prstGeom prst="roundRect">
            <a:avLst/>
          </a:prstGeom>
          <a:solidFill>
            <a:srgbClr val="1A395B"/>
          </a:solidFill>
          <a:ln w="10160">
            <a:solidFill>
              <a:srgbClr val="1A39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48640" y="5257799"/>
            <a:ext cx="1298448" cy="39319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710" b="1">
                <a:solidFill>
                  <a:srgbClr val="FFFFFF"/>
                </a:solidFill>
                <a:latin typeface="Aptos"/>
              </a:rPr>
              <a:t>Gestione delle performance e
disciplina operativa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475488" y="5760720"/>
            <a:ext cx="1444752" cy="484632"/>
          </a:xfrm>
          <a:prstGeom prst="roundRect">
            <a:avLst/>
          </a:prstGeom>
          <a:solidFill>
            <a:srgbClr val="1A395B"/>
          </a:solidFill>
          <a:ln w="10160">
            <a:solidFill>
              <a:srgbClr val="1A39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548640" y="5815583"/>
            <a:ext cx="1298448" cy="39319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/>
            <a:r>
              <a:rPr sz="710" b="1">
                <a:solidFill>
                  <a:srgbClr val="FFFFFF"/>
                </a:solidFill>
                <a:latin typeface="Aptos"/>
              </a:rPr>
              <a:t>Allocazione del capitale, M&amp;A, governance e
creazione di valore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2103120" y="1298448"/>
            <a:ext cx="9509760" cy="438912"/>
          </a:xfrm>
          <a:prstGeom prst="roundRect">
            <a:avLst/>
          </a:prstGeom>
          <a:solidFill>
            <a:srgbClr val="E5EDF5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2286000" y="1408176"/>
            <a:ext cx="9144000" cy="17373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/>
            <a:r>
              <a:rPr sz="890" b="1">
                <a:solidFill>
                  <a:srgbClr val="1A395B"/>
                </a:solidFill>
                <a:latin typeface="Aptos"/>
              </a:rPr>
              <a:t>2018–2021 | Amministratore delegato e membro del consiglio di amministrazione – Annabel Holding; incarichi nei consigli e nella gestione delle partecipate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2103120" y="1920240"/>
            <a:ext cx="2834640" cy="2340864"/>
          </a:xfrm>
          <a:prstGeom prst="roundRect">
            <a:avLst/>
          </a:prstGeom>
          <a:solidFill>
            <a:srgbClr val="F3F6F9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2267712" y="2112264"/>
            <a:ext cx="2505456" cy="1645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869" b="1">
                <a:solidFill>
                  <a:srgbClr val="BE8D44"/>
                </a:solidFill>
                <a:latin typeface="Aptos"/>
              </a:rPr>
              <a:t>SFIDA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267712" y="2450592"/>
            <a:ext cx="2505456" cy="1554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900" b="0">
                <a:solidFill>
                  <a:srgbClr val="343D48"/>
                </a:solidFill>
                <a:latin typeface="Aptos"/>
              </a:rPr>
              <a:t>Costruire una piattaforma di investimento dedicata, capace di impiegare il capitale familiare in settori eterogenei, distinguendo le operazioni interessanti dalle imprese con un reale potenziale operativo.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5230368" y="1920240"/>
            <a:ext cx="2834640" cy="2340864"/>
          </a:xfrm>
          <a:prstGeom prst="roundRect">
            <a:avLst/>
          </a:prstGeom>
          <a:solidFill>
            <a:srgbClr val="F3F6F9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394959" y="2112264"/>
            <a:ext cx="2505456" cy="1645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869" b="1">
                <a:solidFill>
                  <a:srgbClr val="BE8D44"/>
                </a:solidFill>
                <a:latin typeface="Aptos"/>
              </a:rPr>
              <a:t>COSA HO GUIDATO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394959" y="2450592"/>
            <a:ext cx="2505456" cy="1554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900" b="0">
                <a:solidFill>
                  <a:srgbClr val="343D48"/>
                </a:solidFill>
                <a:latin typeface="Aptos"/>
              </a:rPr>
              <a:t>Ho unito la valutazione degli investimenti alla prospettiva di chi gestisce un’impresa: M&amp;A, governance del portafoglio, incarichi nei consigli di amministrazione, attività successive alle acquisizioni e responsabilità operative dirette. Ho valutato le aziende attraverso numeri, persone, cultura e capacità di evolvere.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8357616" y="1920240"/>
            <a:ext cx="2834640" cy="2340864"/>
          </a:xfrm>
          <a:prstGeom prst="roundRect">
            <a:avLst/>
          </a:prstGeom>
          <a:solidFill>
            <a:srgbClr val="F3F6F9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522208" y="2112264"/>
            <a:ext cx="2505456" cy="1645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869" b="1">
                <a:solidFill>
                  <a:srgbClr val="BE8D44"/>
                </a:solidFill>
                <a:latin typeface="Aptos"/>
              </a:rPr>
              <a:t>IMPATTO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522208" y="2450592"/>
            <a:ext cx="2505456" cy="1554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900" b="0">
                <a:solidFill>
                  <a:srgbClr val="343D48"/>
                </a:solidFill>
                <a:latin typeface="Aptos"/>
              </a:rPr>
              <a:t>Ho collegato l’allocazione del capitale alla creazione attiva di valore in lusso e moda, automotive, tecnologia, alimentare e ristorazione, immobiliare e ospitalità, colmando la distanza tra una tesi di investimento e ciò che i team di gestione possono concretamente realizzare.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2103120" y="4498848"/>
            <a:ext cx="3084576" cy="713232"/>
          </a:xfrm>
          <a:prstGeom prst="roundRect">
            <a:avLst/>
          </a:prstGeom>
          <a:solidFill>
            <a:srgbClr val="E5EDF5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2148839" y="4599432"/>
            <a:ext cx="2993136" cy="21031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/>
            <a:r>
              <a:rPr sz="1360" b="1">
                <a:solidFill>
                  <a:srgbClr val="1A395B"/>
                </a:solidFill>
                <a:latin typeface="Aptos"/>
              </a:rPr>
              <a:t>Circa €500 mln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167127" y="4901184"/>
            <a:ext cx="2956560" cy="2011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/>
            <a:r>
              <a:rPr sz="760" b="0">
                <a:solidFill>
                  <a:srgbClr val="67717C"/>
                </a:solidFill>
                <a:latin typeface="Aptos"/>
              </a:rPr>
              <a:t>Dimensione del portafoglio riportata nel CV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5315712" y="4498848"/>
            <a:ext cx="3084576" cy="713232"/>
          </a:xfrm>
          <a:prstGeom prst="roundRect">
            <a:avLst/>
          </a:prstGeom>
          <a:solidFill>
            <a:srgbClr val="E5EDF5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5361432" y="4599432"/>
            <a:ext cx="2993136" cy="21031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/>
            <a:r>
              <a:rPr sz="1360" b="1">
                <a:solidFill>
                  <a:srgbClr val="1A395B"/>
                </a:solidFill>
                <a:latin typeface="Aptos"/>
              </a:rPr>
              <a:t>15+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379720" y="4901184"/>
            <a:ext cx="2956560" cy="2011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/>
            <a:r>
              <a:rPr sz="760" b="0">
                <a:solidFill>
                  <a:srgbClr val="67717C"/>
                </a:solidFill>
                <a:latin typeface="Aptos"/>
              </a:rPr>
              <a:t>Operazioni di M&amp;A riportate nel CV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8528304" y="4498848"/>
            <a:ext cx="3084576" cy="713232"/>
          </a:xfrm>
          <a:prstGeom prst="roundRect">
            <a:avLst/>
          </a:prstGeom>
          <a:solidFill>
            <a:srgbClr val="E5EDF5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8574024" y="4599432"/>
            <a:ext cx="2993136" cy="21031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/>
            <a:r>
              <a:rPr sz="1360" b="1">
                <a:solidFill>
                  <a:srgbClr val="1A395B"/>
                </a:solidFill>
                <a:latin typeface="Aptos"/>
              </a:rPr>
              <a:t>Consiglio e AD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592312" y="4901184"/>
            <a:ext cx="2956560" cy="2011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/>
            <a:r>
              <a:rPr sz="760" b="0">
                <a:solidFill>
                  <a:srgbClr val="67717C"/>
                </a:solidFill>
                <a:latin typeface="Aptos"/>
              </a:rPr>
              <a:t>Governance collegata all’esecuzione operativa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2103120" y="5449824"/>
            <a:ext cx="9509760" cy="658368"/>
          </a:xfrm>
          <a:prstGeom prst="roundRect">
            <a:avLst/>
          </a:prstGeom>
          <a:solidFill>
            <a:srgbClr val="1A395B"/>
          </a:solidFill>
          <a:ln w="10160">
            <a:solidFill>
              <a:srgbClr val="1A39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2304288" y="5550408"/>
            <a:ext cx="1463040" cy="146304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800" b="1">
                <a:solidFill>
                  <a:srgbClr val="ECC57E"/>
                </a:solidFill>
                <a:latin typeface="Aptos"/>
              </a:rPr>
              <a:t>COSA DIMOSTRA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703320" y="5522976"/>
            <a:ext cx="7680960" cy="38404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930" b="1">
                <a:solidFill>
                  <a:srgbClr val="FFFFFF"/>
                </a:solidFill>
                <a:latin typeface="Aptos"/>
              </a:rPr>
              <a:t>Il capitale crea valore quando selezione, governance, qualità del management, priorità operative e continuità rigorosa nell’esecuzione si rafforzano reciprocamente.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566928" y="6510528"/>
            <a:ext cx="10972800" cy="10972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620" b="0">
                <a:solidFill>
                  <a:srgbClr val="67717C"/>
                </a:solidFill>
                <a:latin typeface="Aptos"/>
              </a:rPr>
              <a:t>Esperienze executive | Alessandro Cicchetti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566928" y="237744"/>
            <a:ext cx="10561320" cy="384048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2000" b="1">
                <a:solidFill>
                  <a:srgbClr val="1A395B"/>
                </a:solidFill>
                <a:latin typeface="Aptos"/>
              </a:rPr>
              <a:t>Caso 8  |  </a:t>
            </a:r>
            <a:r>
              <a:rPr sz="1080" b="1">
                <a:solidFill>
                  <a:srgbClr val="BE8D44"/>
                </a:solidFill>
                <a:latin typeface="Aptos"/>
              </a:rPr>
              <a:t>FAMILY OFFICE / INVESTIMENTI  |  </a:t>
            </a:r>
            <a:r>
              <a:rPr sz="2000" b="1">
                <a:solidFill>
                  <a:srgbClr val="1A395B"/>
                </a:solidFill>
                <a:latin typeface="Aptos"/>
              </a:rPr>
              <a:t>Annabel / Nicola Bulgari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11018520" cy="36576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2450" b="1">
                <a:solidFill>
                  <a:srgbClr val="1A395B"/>
                </a:solidFill>
                <a:latin typeface="Aptos"/>
              </a:rPr>
              <a:t>Dall’esperienza alla creazione di valore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85216" y="768096"/>
            <a:ext cx="10972800" cy="21945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1040" b="1">
                <a:solidFill>
                  <a:srgbClr val="4881AE"/>
                </a:solidFill>
                <a:latin typeface="Aptos"/>
              </a:rPr>
              <a:t>Otto contesti diversi. Nove competenze dimostrate. Un sistema di leadership ricorrente.</a:t>
            </a:r>
          </a:p>
        </p:txBody>
      </p:sp>
      <p:sp>
        <p:nvSpPr>
          <p:cNvPr id="4" name="Rectangle 3"/>
          <p:cNvSpPr/>
          <p:nvPr/>
        </p:nvSpPr>
        <p:spPr>
          <a:xfrm>
            <a:off x="585216" y="1005840"/>
            <a:ext cx="10972800" cy="16459"/>
          </a:xfrm>
          <a:prstGeom prst="rect">
            <a:avLst/>
          </a:prstGeom>
          <a:solidFill>
            <a:srgbClr val="C6D0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247120" y="310896"/>
            <a:ext cx="256032" cy="12801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/>
            <a:r>
              <a:rPr sz="700" b="0">
                <a:solidFill>
                  <a:srgbClr val="67717C"/>
                </a:solidFill>
                <a:latin typeface="Aptos"/>
              </a:rPr>
              <a:t>10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49808" y="1371600"/>
            <a:ext cx="3438144" cy="1024128"/>
          </a:xfrm>
          <a:prstGeom prst="roundRect">
            <a:avLst/>
          </a:prstGeom>
          <a:solidFill>
            <a:srgbClr val="F3F6F9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86968" y="1517904"/>
            <a:ext cx="3163824" cy="31089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/>
            <a:r>
              <a:rPr sz="960" b="1">
                <a:solidFill>
                  <a:srgbClr val="1A395B"/>
                </a:solidFill>
                <a:latin typeface="Aptos"/>
              </a:rPr>
              <a:t>Conoscenza del consumatore e del mercato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98848" y="1371600"/>
            <a:ext cx="3438144" cy="1024128"/>
          </a:xfrm>
          <a:prstGeom prst="roundRect">
            <a:avLst/>
          </a:prstGeom>
          <a:solidFill>
            <a:srgbClr val="F3F6F9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36008" y="1517904"/>
            <a:ext cx="3163824" cy="31089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/>
            <a:r>
              <a:rPr sz="960" b="1">
                <a:solidFill>
                  <a:srgbClr val="1A395B"/>
                </a:solidFill>
                <a:latin typeface="Aptos"/>
              </a:rPr>
              <a:t>Trasformazione, organizzazione e cultura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247888" y="1371600"/>
            <a:ext cx="3438144" cy="1024128"/>
          </a:xfrm>
          <a:prstGeom prst="roundRect">
            <a:avLst/>
          </a:prstGeom>
          <a:solidFill>
            <a:srgbClr val="F3F6F9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85048" y="1517904"/>
            <a:ext cx="3163824" cy="31089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/>
            <a:r>
              <a:rPr sz="960" b="1">
                <a:solidFill>
                  <a:srgbClr val="1A395B"/>
                </a:solidFill>
                <a:latin typeface="Aptos"/>
              </a:rPr>
              <a:t>Brand, sport e piattaforme media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49808" y="2697480"/>
            <a:ext cx="3438144" cy="1024128"/>
          </a:xfrm>
          <a:prstGeom prst="roundRect">
            <a:avLst/>
          </a:prstGeom>
          <a:solidFill>
            <a:srgbClr val="F3F6F9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86968" y="2843784"/>
            <a:ext cx="3163824" cy="31089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/>
            <a:r>
              <a:rPr sz="960" b="1">
                <a:solidFill>
                  <a:srgbClr val="1A395B"/>
                </a:solidFill>
                <a:latin typeface="Aptos"/>
              </a:rPr>
              <a:t>Integrazione e distribuzione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498848" y="2697480"/>
            <a:ext cx="3438144" cy="1024128"/>
          </a:xfrm>
          <a:prstGeom prst="roundRect">
            <a:avLst/>
          </a:prstGeom>
          <a:solidFill>
            <a:srgbClr val="F3F6F9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636008" y="2843784"/>
            <a:ext cx="3163824" cy="31089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/>
            <a:r>
              <a:rPr sz="960" b="1">
                <a:solidFill>
                  <a:srgbClr val="1A395B"/>
                </a:solidFill>
                <a:latin typeface="Aptos"/>
              </a:rPr>
              <a:t>Architettura dei brand e gestione del portafoglio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247888" y="2697480"/>
            <a:ext cx="3438144" cy="1024128"/>
          </a:xfrm>
          <a:prstGeom prst="roundRect">
            <a:avLst/>
          </a:prstGeom>
          <a:solidFill>
            <a:srgbClr val="F3F6F9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85048" y="2843784"/>
            <a:ext cx="3163824" cy="31089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/>
            <a:r>
              <a:rPr sz="960" b="1">
                <a:solidFill>
                  <a:srgbClr val="1A395B"/>
                </a:solidFill>
                <a:latin typeface="Aptos"/>
              </a:rPr>
              <a:t>Leadership multibrand nel premium e nel lusso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49808" y="4023360"/>
            <a:ext cx="3438144" cy="1024128"/>
          </a:xfrm>
          <a:prstGeom prst="roundRect">
            <a:avLst/>
          </a:prstGeom>
          <a:solidFill>
            <a:srgbClr val="E5EDF5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86968" y="4169664"/>
            <a:ext cx="3163824" cy="31089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/>
            <a:r>
              <a:rPr sz="960" b="1">
                <a:solidFill>
                  <a:srgbClr val="1A395B"/>
                </a:solidFill>
                <a:latin typeface="Aptos"/>
              </a:rPr>
              <a:t>CRM, dati, digitale e omnicanalità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498848" y="4023360"/>
            <a:ext cx="3438144" cy="1024128"/>
          </a:xfrm>
          <a:prstGeom prst="roundRect">
            <a:avLst/>
          </a:prstGeom>
          <a:solidFill>
            <a:srgbClr val="E5EDF5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636008" y="4169664"/>
            <a:ext cx="3163824" cy="31089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/>
            <a:r>
              <a:rPr sz="960" b="1">
                <a:solidFill>
                  <a:srgbClr val="1A395B"/>
                </a:solidFill>
                <a:latin typeface="Aptos"/>
              </a:rPr>
              <a:t>Gestione delle performance e disciplina operativa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247888" y="4023360"/>
            <a:ext cx="3438144" cy="1024128"/>
          </a:xfrm>
          <a:prstGeom prst="roundRect">
            <a:avLst/>
          </a:prstGeom>
          <a:solidFill>
            <a:srgbClr val="E5EDF5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385048" y="4169664"/>
            <a:ext cx="3163824" cy="31089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/>
            <a:r>
              <a:rPr sz="960" b="1">
                <a:solidFill>
                  <a:srgbClr val="1A395B"/>
                </a:solidFill>
                <a:latin typeface="Aptos"/>
              </a:rPr>
              <a:t>Allocazione del capitale, M&amp;A, governance e creazione di valore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86968" y="1965960"/>
            <a:ext cx="3163824" cy="2011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/>
            <a:r>
              <a:rPr sz="800" b="0">
                <a:solidFill>
                  <a:srgbClr val="BE8D44"/>
                </a:solidFill>
                <a:latin typeface="Aptos"/>
              </a:rPr>
              <a:t>P&amp;G / Reckitt / Henkel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636008" y="1965960"/>
            <a:ext cx="3163824" cy="2011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/>
            <a:r>
              <a:rPr sz="800" b="0">
                <a:solidFill>
                  <a:srgbClr val="BE8D44"/>
                </a:solidFill>
                <a:latin typeface="Aptos"/>
              </a:rPr>
              <a:t>Iveco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385048" y="1965960"/>
            <a:ext cx="3163824" cy="2011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/>
            <a:r>
              <a:rPr sz="800" b="0">
                <a:solidFill>
                  <a:srgbClr val="BE8D44"/>
                </a:solidFill>
                <a:latin typeface="Aptos"/>
              </a:rPr>
              <a:t>Iveco x All Blacks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86968" y="3291840"/>
            <a:ext cx="3163824" cy="2011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/>
            <a:r>
              <a:rPr sz="800" b="0">
                <a:solidFill>
                  <a:srgbClr val="BE8D44"/>
                </a:solidFill>
                <a:latin typeface="Aptos"/>
              </a:rPr>
              <a:t>Piaggio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636008" y="3291840"/>
            <a:ext cx="3163824" cy="2011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/>
            <a:r>
              <a:rPr sz="800" b="0">
                <a:solidFill>
                  <a:srgbClr val="BE8D44"/>
                </a:solidFill>
                <a:latin typeface="Aptos"/>
              </a:rPr>
              <a:t>Miroglio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385048" y="3291840"/>
            <a:ext cx="3163824" cy="2011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/>
            <a:r>
              <a:rPr sz="800" b="0">
                <a:solidFill>
                  <a:srgbClr val="BE8D44"/>
                </a:solidFill>
                <a:latin typeface="Aptos"/>
              </a:rPr>
              <a:t>Al Tayer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86968" y="4617720"/>
            <a:ext cx="3163824" cy="2011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/>
            <a:r>
              <a:rPr sz="800" b="0">
                <a:solidFill>
                  <a:srgbClr val="BE8D44"/>
                </a:solidFill>
                <a:latin typeface="Aptos"/>
              </a:rPr>
              <a:t>Al Tayer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636008" y="4617720"/>
            <a:ext cx="3163824" cy="2011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/>
            <a:r>
              <a:rPr sz="800" b="0">
                <a:solidFill>
                  <a:srgbClr val="BE8D44"/>
                </a:solidFill>
                <a:latin typeface="Aptos"/>
              </a:rPr>
              <a:t>Attraverso gli incarichi operativi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385048" y="4617720"/>
            <a:ext cx="3163824" cy="2011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/>
            <a:r>
              <a:rPr sz="800" b="0">
                <a:solidFill>
                  <a:srgbClr val="BE8D44"/>
                </a:solidFill>
                <a:latin typeface="Aptos"/>
              </a:rPr>
              <a:t>Annabel / Nicola Bulgari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896112" y="5513832"/>
            <a:ext cx="10469880" cy="566928"/>
          </a:xfrm>
          <a:prstGeom prst="roundRect">
            <a:avLst/>
          </a:prstGeom>
          <a:solidFill>
            <a:srgbClr val="1A395B"/>
          </a:solidFill>
          <a:ln w="10160">
            <a:solidFill>
              <a:srgbClr val="1A39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1143000" y="5623560"/>
            <a:ext cx="9985248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Aptos"/>
              </a:rPr>
              <a:t>Il modello di leadership è costante: comprendere il mercato, definire la direzione, costruire il sistema operativo, allineare persone e capitale e responsabilizzare l’organizzazione sui risultati.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96112" y="6245352"/>
            <a:ext cx="10469880" cy="237744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/>
            <a:r>
              <a:rPr sz="900" b="1">
                <a:solidFill>
                  <a:srgbClr val="1A395B"/>
                </a:solidFill>
                <a:latin typeface="Aptos"/>
              </a:rPr>
              <a:t>Queste esperienze sono le evidenze alla base del profilo di creazione di valore.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66928" y="6510528"/>
            <a:ext cx="10972800" cy="10972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620" b="0">
                <a:solidFill>
                  <a:srgbClr val="67717C"/>
                </a:solidFill>
                <a:latin typeface="Aptos"/>
              </a:rPr>
              <a:t>Esperienze executive | Alessandro Cicchetti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92608"/>
            <a:ext cx="10927080" cy="38404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2400" b="1">
                <a:solidFill>
                  <a:srgbClr val="1A395B"/>
                </a:solidFill>
                <a:latin typeface="Aptos"/>
              </a:rPr>
              <a:t>The Human Engine | La filosofia manageriale alla base dei casi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85216" y="749808"/>
            <a:ext cx="10789920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1050" b="1">
                <a:solidFill>
                  <a:srgbClr val="4881AE"/>
                </a:solidFill>
                <a:latin typeface="Aptos"/>
              </a:rPr>
              <a:t>I casi rappresentano l’esperienza. Il libro la sintetizza in un modello coerente di leadership.</a:t>
            </a:r>
          </a:p>
        </p:txBody>
      </p:sp>
      <p:sp>
        <p:nvSpPr>
          <p:cNvPr id="4" name="Rectangle 3"/>
          <p:cNvSpPr/>
          <p:nvPr/>
        </p:nvSpPr>
        <p:spPr>
          <a:xfrm>
            <a:off x="585216" y="1005840"/>
            <a:ext cx="10972800" cy="16459"/>
          </a:xfrm>
          <a:prstGeom prst="rect">
            <a:avLst/>
          </a:prstGeom>
          <a:solidFill>
            <a:srgbClr val="C6D0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247120" y="310896"/>
            <a:ext cx="256032" cy="12801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/>
            <a:r>
              <a:rPr sz="700" b="0">
                <a:solidFill>
                  <a:srgbClr val="67717C"/>
                </a:solidFill>
                <a:latin typeface="Aptos"/>
              </a:rPr>
              <a:t>11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041648" y="1353312"/>
            <a:ext cx="7269480" cy="1417320"/>
          </a:xfrm>
          <a:prstGeom prst="roundRect">
            <a:avLst/>
          </a:prstGeom>
          <a:solidFill>
            <a:srgbClr val="F3F6F9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315968" y="1591056"/>
            <a:ext cx="6720840" cy="1828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930" b="1">
                <a:solidFill>
                  <a:srgbClr val="BE8D44"/>
                </a:solidFill>
                <a:latin typeface="Aptos"/>
              </a:rPr>
              <a:t>DALL’ESPERIENZA AL METODO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15968" y="1901952"/>
            <a:ext cx="6720840" cy="603504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1080" b="0">
                <a:solidFill>
                  <a:srgbClr val="343D48"/>
                </a:solidFill>
                <a:latin typeface="Aptos"/>
              </a:rPr>
              <a:t>Il libro è la sintesi di questo percorso professionale: trent’anni di situazioni manageriali, successi, errori, trasformazioni e scelte di leadership tradotti in una visione pratica di come le organizzazioni creano valore sostenibile.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041648" y="3054096"/>
            <a:ext cx="2194560" cy="1508760"/>
          </a:xfrm>
          <a:prstGeom prst="roundRect">
            <a:avLst/>
          </a:prstGeom>
          <a:solidFill>
            <a:srgbClr val="E5EDF5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178808" y="3246120"/>
            <a:ext cx="1920240" cy="1828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/>
            <a:r>
              <a:rPr sz="1000" b="1">
                <a:solidFill>
                  <a:srgbClr val="BE8D44"/>
                </a:solidFill>
                <a:latin typeface="Aptos"/>
              </a:rPr>
              <a:t>VISIONE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178808" y="3575304"/>
            <a:ext cx="1920240" cy="1828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/>
            <a:r>
              <a:rPr sz="919" b="1">
                <a:solidFill>
                  <a:srgbClr val="1A395B"/>
                </a:solidFill>
                <a:latin typeface="Aptos"/>
              </a:rPr>
              <a:t>Direzione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187952" y="3886200"/>
            <a:ext cx="1901952" cy="47548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/>
            <a:r>
              <a:rPr sz="840" b="0">
                <a:solidFill>
                  <a:srgbClr val="343D48"/>
                </a:solidFill>
                <a:latin typeface="Aptos"/>
              </a:rPr>
              <a:t>Comprendere il contesto, fare scelte e dare alle persone una direzione chiara per l’organizzazione.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64808" y="3054096"/>
            <a:ext cx="2194560" cy="1508760"/>
          </a:xfrm>
          <a:prstGeom prst="roundRect">
            <a:avLst/>
          </a:prstGeom>
          <a:solidFill>
            <a:srgbClr val="E5EDF5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601968" y="3246120"/>
            <a:ext cx="1920240" cy="1828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/>
            <a:r>
              <a:rPr sz="1000" b="1">
                <a:solidFill>
                  <a:srgbClr val="BE8D44"/>
                </a:solidFill>
                <a:latin typeface="Aptos"/>
              </a:rPr>
              <a:t>ENERGIA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601968" y="3575304"/>
            <a:ext cx="1920240" cy="1828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/>
            <a:r>
              <a:rPr sz="919" b="1">
                <a:solidFill>
                  <a:srgbClr val="1A395B"/>
                </a:solidFill>
                <a:latin typeface="Aptos"/>
              </a:rPr>
              <a:t>Mobilitazione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611112" y="3886200"/>
            <a:ext cx="1901952" cy="47548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/>
            <a:r>
              <a:rPr sz="840" b="0">
                <a:solidFill>
                  <a:srgbClr val="343D48"/>
                </a:solidFill>
                <a:latin typeface="Aptos"/>
              </a:rPr>
              <a:t>Trasformare la strategia in impegno, responsabilità, esecuzione e slancio in tutta l’organizzazione.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887967" y="3054096"/>
            <a:ext cx="2194560" cy="1508760"/>
          </a:xfrm>
          <a:prstGeom prst="roundRect">
            <a:avLst/>
          </a:prstGeom>
          <a:solidFill>
            <a:srgbClr val="E5EDF5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025128" y="3246120"/>
            <a:ext cx="1920240" cy="1828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/>
            <a:r>
              <a:rPr sz="1000" b="1">
                <a:solidFill>
                  <a:srgbClr val="BE8D44"/>
                </a:solidFill>
                <a:latin typeface="Aptos"/>
              </a:rPr>
              <a:t>CULTURA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025128" y="3575304"/>
            <a:ext cx="1920240" cy="1828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/>
            <a:r>
              <a:rPr sz="919" b="1">
                <a:solidFill>
                  <a:srgbClr val="1A395B"/>
                </a:solidFill>
                <a:latin typeface="Aptos"/>
              </a:rPr>
              <a:t>Sostenibilità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034272" y="3886200"/>
            <a:ext cx="1901952" cy="47548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/>
            <a:r>
              <a:rPr sz="840" b="0">
                <a:solidFill>
                  <a:srgbClr val="343D48"/>
                </a:solidFill>
                <a:latin typeface="Aptos"/>
              </a:rPr>
              <a:t>Creare comportamenti, fiducia e standard condivisi che permettono alle performance di durare nel tempo.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041648" y="4809744"/>
            <a:ext cx="7269480" cy="749808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C6D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297680" y="4956048"/>
            <a:ext cx="2103120" cy="1645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/>
            <a:r>
              <a:rPr sz="919" b="1">
                <a:solidFill>
                  <a:srgbClr val="1A395B"/>
                </a:solidFill>
                <a:latin typeface="Aptos"/>
              </a:rPr>
              <a:t>10 PRINCIPI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92240" y="4956048"/>
            <a:ext cx="2011680" cy="1645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/>
            <a:r>
              <a:rPr sz="1400" b="1">
                <a:solidFill>
                  <a:srgbClr val="BE8D44"/>
                </a:solidFill>
                <a:latin typeface="Aptos"/>
              </a:rPr>
              <a:t>+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412480" y="4956048"/>
            <a:ext cx="2103120" cy="1645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/>
            <a:r>
              <a:rPr sz="919" b="1">
                <a:solidFill>
                  <a:srgbClr val="1A395B"/>
                </a:solidFill>
                <a:latin typeface="Aptos"/>
              </a:rPr>
              <a:t>5 FORZE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315968" y="5230368"/>
            <a:ext cx="6675120" cy="1828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/>
            <a:r>
              <a:rPr sz="880" b="0">
                <a:solidFill>
                  <a:srgbClr val="67717C"/>
                </a:solidFill>
                <a:latin typeface="Aptos"/>
              </a:rPr>
              <a:t>Un modello pratico che collega scelte di leadership, persone, esecuzione ed energia organizzativa.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896112" y="5907024"/>
            <a:ext cx="10332720" cy="475488"/>
          </a:xfrm>
          <a:prstGeom prst="roundRect">
            <a:avLst/>
          </a:prstGeom>
          <a:solidFill>
            <a:srgbClr val="1A395B"/>
          </a:solidFill>
          <a:ln w="10160">
            <a:solidFill>
              <a:srgbClr val="1A39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1115568" y="6007608"/>
            <a:ext cx="9893808" cy="2560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/>
            <a:r>
              <a:rPr sz="940" b="1">
                <a:solidFill>
                  <a:srgbClr val="FFFFFF"/>
                </a:solidFill>
                <a:latin typeface="Aptos"/>
              </a:rPr>
              <a:t>Prefazioni di Pietro Beccari e Jean-Christophe Babin | Recente pubblicazione manageriale | N. 1 Amazon nella categoria Business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66928" y="6510528"/>
            <a:ext cx="10972800" cy="10972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620" b="0">
                <a:solidFill>
                  <a:srgbClr val="67717C"/>
                </a:solidFill>
                <a:latin typeface="Aptos"/>
              </a:rPr>
              <a:t>Esperienze executive | Alessandro Cicchetti</a:t>
            </a:r>
          </a:p>
        </p:txBody>
      </p:sp>
      <p:pic>
        <p:nvPicPr>
          <p:cNvPr id="35" name="Picture 34" descr="The_Human_Engine_Cover_Cropped_v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1353312"/>
            <a:ext cx="3236258" cy="4343400"/>
          </a:xfrm>
          <a:prstGeom prst="rect">
            <a:avLst/>
          </a:prstGeom>
        </p:spPr>
      </p:pic>
      <p:sp>
        <p:nvSpPr>
          <p:cNvPr id="36" name="Rectangle 35"/>
          <p:cNvSpPr/>
          <p:nvPr/>
        </p:nvSpPr>
        <p:spPr>
          <a:xfrm>
            <a:off x="731520" y="5294376"/>
            <a:ext cx="3236258" cy="402336"/>
          </a:xfrm>
          <a:prstGeom prst="rect">
            <a:avLst/>
          </a:prstGeom>
          <a:solidFill>
            <a:srgbClr val="041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822960" y="5358384"/>
            <a:ext cx="3053378" cy="21945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/>
            <a:r>
              <a:rPr sz="1050" b="1">
                <a:solidFill>
                  <a:srgbClr val="BE8D44"/>
                </a:solidFill>
                <a:latin typeface="Aptos"/>
              </a:rPr>
              <a:t>Bestseller N. 1 Amazon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